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6" r:id="rId19"/>
    <p:sldId id="277" r:id="rId20"/>
    <p:sldId id="278" r:id="rId21"/>
    <p:sldId id="279" r:id="rId22"/>
    <p:sldId id="273" r:id="rId23"/>
    <p:sldId id="274" r:id="rId24"/>
    <p:sldId id="275" r:id="rId25"/>
  </p:sldIdLst>
  <p:sldSz cx="9144000" cy="5143500" type="screen16x9"/>
  <p:notesSz cx="6858000" cy="9144000"/>
  <p:embeddedFontLs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3809"/>
  </p:normalViewPr>
  <p:slideViewPr>
    <p:cSldViewPr snapToGrid="0" snapToObjects="1">
      <p:cViewPr varScale="1">
        <p:scale>
          <a:sx n="104" d="100"/>
          <a:sy n="104" d="100"/>
        </p:scale>
        <p:origin x="134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Hi </a:t>
            </a:r>
            <a:r>
              <a:rPr lang="it-IT" dirty="0" err="1"/>
              <a:t>Everyone</a:t>
            </a:r>
            <a:r>
              <a:rPr lang="it-IT" dirty="0"/>
              <a:t>, </a:t>
            </a:r>
            <a:r>
              <a:rPr lang="it-IT" dirty="0" err="1"/>
              <a:t>I'm</a:t>
            </a:r>
            <a:r>
              <a:rPr lang="it-IT" dirty="0"/>
              <a:t> Nicola and </a:t>
            </a:r>
            <a:r>
              <a:rPr lang="it-IT" dirty="0" err="1"/>
              <a:t>today</a:t>
            </a:r>
            <a:r>
              <a:rPr lang="it-IT" dirty="0"/>
              <a:t> in </a:t>
            </a:r>
            <a:r>
              <a:rPr lang="it-IT" dirty="0" err="1"/>
              <a:t>my</a:t>
            </a:r>
            <a:r>
              <a:rPr lang="it-IT" dirty="0"/>
              <a:t> </a:t>
            </a:r>
            <a:r>
              <a:rPr lang="it-IT" dirty="0" err="1"/>
              <a:t>seminary</a:t>
            </a:r>
            <a:r>
              <a:rPr lang="it-IT" dirty="0"/>
              <a:t> </a:t>
            </a:r>
            <a:r>
              <a:rPr lang="it-IT" dirty="0" err="1"/>
              <a:t>I'll</a:t>
            </a:r>
            <a:r>
              <a:rPr lang="it-IT" dirty="0"/>
              <a:t> talk </a:t>
            </a:r>
            <a:r>
              <a:rPr lang="it-IT" dirty="0" err="1"/>
              <a:t>about</a:t>
            </a:r>
            <a:r>
              <a:rPr lang="it-IT" dirty="0"/>
              <a:t> the DDOS </a:t>
            </a:r>
            <a:r>
              <a:rPr lang="it-IT" dirty="0" err="1"/>
              <a:t>attack</a:t>
            </a:r>
            <a:r>
              <a:rPr lang="it-IT" dirty="0"/>
              <a:t> </a:t>
            </a:r>
            <a:r>
              <a:rPr lang="it-IT" dirty="0" err="1"/>
              <a:t>problem</a:t>
            </a:r>
            <a:r>
              <a:rPr lang="it-IT" dirty="0"/>
              <a:t> and some </a:t>
            </a:r>
            <a:r>
              <a:rPr lang="it-IT" dirty="0" err="1"/>
              <a:t>efficent</a:t>
            </a:r>
            <a:r>
              <a:rPr lang="it-IT" dirty="0"/>
              <a:t> </a:t>
            </a:r>
            <a:r>
              <a:rPr lang="it-IT" dirty="0" err="1"/>
              <a:t>defence</a:t>
            </a:r>
            <a:r>
              <a:rPr lang="it-IT" dirty="0"/>
              <a:t> </a:t>
            </a:r>
            <a:r>
              <a:rPr lang="it-IT" dirty="0" err="1"/>
              <a:t>framework</a:t>
            </a:r>
            <a:r>
              <a:rPr lang="it-IT" dirty="0"/>
              <a:t> </a:t>
            </a:r>
            <a:r>
              <a:rPr lang="it-IT" dirty="0" err="1"/>
              <a:t>that</a:t>
            </a:r>
            <a:r>
              <a:rPr lang="it-IT" dirty="0"/>
              <a:t> can mitigate </a:t>
            </a:r>
            <a:r>
              <a:rPr lang="it-IT" dirty="0" err="1"/>
              <a:t>it</a:t>
            </a:r>
            <a:r>
              <a:rPr lang="it-IT" dirty="0"/>
              <a: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1" name="Shape 1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After</a:t>
            </a:r>
            <a:r>
              <a:rPr lang="it-IT" dirty="0"/>
              <a:t> the </a:t>
            </a:r>
            <a:r>
              <a:rPr lang="it-IT" dirty="0" err="1"/>
              <a:t>tracing</a:t>
            </a:r>
            <a:r>
              <a:rPr lang="it-IT" dirty="0"/>
              <a:t> of </a:t>
            </a:r>
            <a:r>
              <a:rPr lang="it-IT" dirty="0" err="1"/>
              <a:t>traffic</a:t>
            </a:r>
            <a:r>
              <a:rPr lang="it-IT" dirty="0"/>
              <a:t> </a:t>
            </a:r>
            <a:r>
              <a:rPr lang="it-IT" dirty="0" err="1"/>
              <a:t>tree</a:t>
            </a:r>
            <a:r>
              <a:rPr lang="it-IT" dirty="0"/>
              <a:t> ,the </a:t>
            </a:r>
            <a:r>
              <a:rPr lang="it-IT" dirty="0" err="1"/>
              <a:t>nodes</a:t>
            </a:r>
            <a:r>
              <a:rPr lang="it-IT" dirty="0"/>
              <a:t> cooperate to </a:t>
            </a:r>
            <a:r>
              <a:rPr lang="it-IT" dirty="0" err="1"/>
              <a:t>deploy</a:t>
            </a:r>
            <a:r>
              <a:rPr lang="it-IT" dirty="0"/>
              <a:t> the rate </a:t>
            </a:r>
            <a:r>
              <a:rPr lang="it-IT" dirty="0" err="1"/>
              <a:t>limits</a:t>
            </a:r>
            <a:r>
              <a:rPr lang="it-IT" dirty="0"/>
              <a:t>, </a:t>
            </a:r>
            <a:r>
              <a:rPr lang="it-IT" dirty="0" err="1"/>
              <a:t>usually</a:t>
            </a:r>
            <a:r>
              <a:rPr lang="it-IT" dirty="0"/>
              <a:t> the </a:t>
            </a:r>
            <a:r>
              <a:rPr lang="it-IT" dirty="0" err="1"/>
              <a:t>limit</a:t>
            </a:r>
            <a:r>
              <a:rPr lang="it-IT" dirty="0"/>
              <a:t> </a:t>
            </a:r>
            <a:r>
              <a:rPr lang="it-IT" dirty="0" err="1"/>
              <a:t>is</a:t>
            </a:r>
            <a:r>
              <a:rPr lang="it-IT" dirty="0"/>
              <a:t> </a:t>
            </a:r>
            <a:r>
              <a:rPr lang="it-IT" dirty="0" err="1"/>
              <a:t>deployed</a:t>
            </a:r>
            <a:r>
              <a:rPr lang="it-IT" dirty="0"/>
              <a:t> far from the </a:t>
            </a:r>
            <a:r>
              <a:rPr lang="it-IT" dirty="0" err="1"/>
              <a:t>user</a:t>
            </a:r>
            <a:r>
              <a:rPr lang="it-IT" dirty="0"/>
              <a:t> on the core </a:t>
            </a:r>
            <a:r>
              <a:rPr lang="it-IT" dirty="0" err="1"/>
              <a:t>nodes</a:t>
            </a:r>
            <a:r>
              <a:rPr lang="it-IT" dirty="0"/>
              <a:t> to reduce the </a:t>
            </a:r>
            <a:r>
              <a:rPr lang="it-IT" dirty="0" err="1"/>
              <a:t>congestion</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rate </a:t>
            </a:r>
            <a:r>
              <a:rPr lang="it-IT" dirty="0" err="1"/>
              <a:t>is</a:t>
            </a:r>
            <a:r>
              <a:rPr lang="it-IT" dirty="0"/>
              <a:t> </a:t>
            </a:r>
            <a:r>
              <a:rPr lang="it-IT" dirty="0" err="1"/>
              <a:t>propagated</a:t>
            </a:r>
            <a:r>
              <a:rPr lang="it-IT" dirty="0"/>
              <a:t> from the </a:t>
            </a:r>
            <a:r>
              <a:rPr lang="it-IT" dirty="0" err="1"/>
              <a:t>victim</a:t>
            </a:r>
            <a:r>
              <a:rPr lang="it-IT" dirty="0"/>
              <a:t> to the </a:t>
            </a:r>
            <a:r>
              <a:rPr lang="it-IT" dirty="0" err="1"/>
              <a:t>nodes</a:t>
            </a:r>
            <a:r>
              <a:rPr lang="it-IT" dirty="0"/>
              <a:t>, </a:t>
            </a:r>
            <a:r>
              <a:rPr lang="it-IT" dirty="0" err="1"/>
              <a:t>each</a:t>
            </a:r>
            <a:r>
              <a:rPr lang="it-IT" dirty="0"/>
              <a:t> </a:t>
            </a:r>
            <a:r>
              <a:rPr lang="it-IT" dirty="0" err="1"/>
              <a:t>node</a:t>
            </a:r>
            <a:r>
              <a:rPr lang="it-IT" dirty="0"/>
              <a:t> </a:t>
            </a:r>
            <a:r>
              <a:rPr lang="it-IT" dirty="0" err="1"/>
              <a:t>assign</a:t>
            </a:r>
            <a:r>
              <a:rPr lang="it-IT" dirty="0"/>
              <a:t> a </a:t>
            </a:r>
            <a:r>
              <a:rPr lang="it-IT" dirty="0" err="1"/>
              <a:t>limit</a:t>
            </a:r>
            <a:r>
              <a:rPr lang="it-IT" dirty="0"/>
              <a:t> the </a:t>
            </a:r>
            <a:r>
              <a:rPr lang="it-IT" dirty="0" err="1"/>
              <a:t>theyr</a:t>
            </a:r>
            <a:r>
              <a:rPr lang="it-IT" dirty="0"/>
              <a:t> </a:t>
            </a:r>
            <a:r>
              <a:rPr lang="it-IT" dirty="0" err="1"/>
              <a:t>child-nodes</a:t>
            </a:r>
            <a:r>
              <a:rPr lang="it-IT" dirty="0"/>
              <a:t> </a:t>
            </a:r>
            <a:r>
              <a:rPr lang="it-IT" dirty="0" err="1"/>
              <a:t>using</a:t>
            </a:r>
            <a:r>
              <a:rPr lang="it-IT" dirty="0"/>
              <a:t> the rate-</a:t>
            </a:r>
            <a:r>
              <a:rPr lang="it-IT" dirty="0" err="1"/>
              <a:t>limit</a:t>
            </a:r>
            <a:r>
              <a:rPr lang="it-IT" dirty="0"/>
              <a:t> </a:t>
            </a:r>
            <a:r>
              <a:rPr lang="it-IT" dirty="0" err="1"/>
              <a:t>request</a:t>
            </a:r>
            <a:r>
              <a:rPr lang="it-IT" dirty="0"/>
              <a:t> </a:t>
            </a:r>
            <a:r>
              <a:rPr lang="it-IT" dirty="0" err="1"/>
              <a:t>message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a </a:t>
            </a:r>
            <a:r>
              <a:rPr lang="it-IT" dirty="0" err="1"/>
              <a:t>child</a:t>
            </a:r>
            <a:r>
              <a:rPr lang="it-IT" dirty="0"/>
              <a:t> </a:t>
            </a:r>
            <a:r>
              <a:rPr lang="it-IT" dirty="0" err="1"/>
              <a:t>node</a:t>
            </a:r>
            <a:r>
              <a:rPr lang="it-IT" dirty="0"/>
              <a:t> </a:t>
            </a:r>
            <a:r>
              <a:rPr lang="it-IT" dirty="0" err="1"/>
              <a:t>need</a:t>
            </a:r>
            <a:r>
              <a:rPr lang="it-IT" dirty="0"/>
              <a:t> more </a:t>
            </a:r>
            <a:r>
              <a:rPr lang="it-IT" dirty="0" err="1"/>
              <a:t>bandwidth</a:t>
            </a:r>
            <a:r>
              <a:rPr lang="it-IT" dirty="0"/>
              <a:t> for </a:t>
            </a:r>
            <a:r>
              <a:rPr lang="it-IT" dirty="0" err="1"/>
              <a:t>legit</a:t>
            </a:r>
            <a:r>
              <a:rPr lang="it-IT" dirty="0"/>
              <a:t> client </a:t>
            </a:r>
            <a:r>
              <a:rPr lang="it-IT" dirty="0" err="1"/>
              <a:t>it</a:t>
            </a:r>
            <a:r>
              <a:rPr lang="it-IT" dirty="0"/>
              <a:t> can </a:t>
            </a:r>
            <a:r>
              <a:rPr lang="it-IT" dirty="0" err="1"/>
              <a:t>require</a:t>
            </a:r>
            <a:r>
              <a:rPr lang="it-IT" dirty="0"/>
              <a:t> </a:t>
            </a:r>
            <a:r>
              <a:rPr lang="it-IT" dirty="0" err="1"/>
              <a:t>it</a:t>
            </a:r>
            <a:r>
              <a:rPr lang="it-IT" dirty="0"/>
              <a:t> from </a:t>
            </a:r>
            <a:r>
              <a:rPr lang="it-IT" dirty="0" err="1"/>
              <a:t>his</a:t>
            </a:r>
            <a:r>
              <a:rPr lang="it-IT" dirty="0"/>
              <a:t> </a:t>
            </a:r>
            <a:r>
              <a:rPr lang="it-IT" dirty="0" err="1"/>
              <a:t>parent</a:t>
            </a:r>
            <a:r>
              <a:rPr lang="it-IT" dirty="0"/>
              <a:t> </a:t>
            </a:r>
            <a:r>
              <a:rPr lang="it-IT" dirty="0" err="1"/>
              <a:t>node</a:t>
            </a:r>
            <a:r>
              <a:rPr lang="it-IT" dirty="0"/>
              <a:t> via </a:t>
            </a:r>
            <a:r>
              <a:rPr lang="it-IT" dirty="0" err="1"/>
              <a:t>resource</a:t>
            </a:r>
            <a:r>
              <a:rPr lang="it-IT" dirty="0"/>
              <a:t> </a:t>
            </a:r>
            <a:r>
              <a:rPr lang="it-IT" dirty="0" err="1"/>
              <a:t>request</a:t>
            </a:r>
            <a:r>
              <a:rPr lang="it-IT" dirty="0"/>
              <a:t> </a:t>
            </a:r>
            <a:r>
              <a:rPr lang="it-IT" dirty="0" err="1"/>
              <a:t>message</a:t>
            </a:r>
            <a:r>
              <a:rPr lang="it-IT" dirty="0"/>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8" name="Shape 1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differenciate</a:t>
            </a:r>
            <a:r>
              <a:rPr lang="it-IT" dirty="0"/>
              <a:t> from </a:t>
            </a:r>
            <a:r>
              <a:rPr lang="it-IT" dirty="0" err="1"/>
              <a:t>legit</a:t>
            </a:r>
            <a:r>
              <a:rPr lang="it-IT" dirty="0"/>
              <a:t> and </a:t>
            </a:r>
            <a:r>
              <a:rPr lang="it-IT" dirty="0" err="1"/>
              <a:t>attack</a:t>
            </a:r>
            <a:r>
              <a:rPr lang="it-IT" dirty="0"/>
              <a:t> </a:t>
            </a:r>
            <a:r>
              <a:rPr lang="it-IT" dirty="0" err="1"/>
              <a:t>traffic</a:t>
            </a:r>
            <a:r>
              <a:rPr lang="it-IT" dirty="0"/>
              <a:t> the </a:t>
            </a:r>
            <a:r>
              <a:rPr lang="it-IT" dirty="0" err="1"/>
              <a:t>classifier</a:t>
            </a:r>
            <a:r>
              <a:rPr lang="it-IT" dirty="0"/>
              <a:t> </a:t>
            </a:r>
            <a:r>
              <a:rPr lang="it-IT" dirty="0" err="1"/>
              <a:t>defence</a:t>
            </a:r>
            <a:r>
              <a:rPr lang="it-IT" dirty="0"/>
              <a:t> </a:t>
            </a:r>
            <a:r>
              <a:rPr lang="it-IT" dirty="0" err="1"/>
              <a:t>node</a:t>
            </a:r>
            <a:r>
              <a:rPr lang="it-IT" dirty="0"/>
              <a:t> </a:t>
            </a:r>
            <a:r>
              <a:rPr lang="it-IT" dirty="0" err="1"/>
              <a:t>mark</a:t>
            </a:r>
            <a:r>
              <a:rPr lang="it-IT" dirty="0"/>
              <a:t> </a:t>
            </a:r>
            <a:r>
              <a:rPr lang="it-IT" dirty="0" err="1"/>
              <a:t>them</a:t>
            </a:r>
            <a:r>
              <a:rPr lang="it-IT" dirty="0"/>
              <a:t> with a </a:t>
            </a:r>
            <a:r>
              <a:rPr lang="it-IT" dirty="0" err="1"/>
              <a:t>stamp</a:t>
            </a:r>
            <a:r>
              <a:rPr lang="it-IT" dirty="0"/>
              <a:t> </a:t>
            </a:r>
            <a:r>
              <a:rPr lang="it-IT" dirty="0" err="1"/>
              <a:t>as</a:t>
            </a:r>
            <a:r>
              <a:rPr lang="it-IT" dirty="0"/>
              <a:t> </a:t>
            </a:r>
            <a:r>
              <a:rPr lang="it-IT" dirty="0" err="1"/>
              <a:t>approved-traffic</a:t>
            </a:r>
            <a:r>
              <a:rPr lang="it-IT" dirty="0"/>
              <a:t> </a:t>
            </a:r>
            <a:r>
              <a:rPr lang="it-IT" dirty="0" err="1"/>
              <a:t>if</a:t>
            </a:r>
            <a:r>
              <a:rPr lang="it-IT" dirty="0"/>
              <a:t> </a:t>
            </a:r>
            <a:r>
              <a:rPr lang="it-IT" dirty="0" err="1"/>
              <a:t>is</a:t>
            </a:r>
            <a:r>
              <a:rPr lang="it-IT" dirty="0"/>
              <a:t> </a:t>
            </a:r>
            <a:r>
              <a:rPr lang="it-IT" dirty="0" err="1"/>
              <a:t>legit</a:t>
            </a:r>
            <a:r>
              <a:rPr lang="it-IT" dirty="0"/>
              <a:t> or </a:t>
            </a:r>
            <a:r>
              <a:rPr lang="it-IT" dirty="0" err="1"/>
              <a:t>monitored</a:t>
            </a:r>
            <a:r>
              <a:rPr lang="it-IT" dirty="0"/>
              <a:t> </a:t>
            </a:r>
            <a:r>
              <a:rPr lang="it-IT" dirty="0" err="1"/>
              <a:t>traffic</a:t>
            </a:r>
            <a:r>
              <a:rPr lang="it-IT" dirty="0"/>
              <a:t> </a:t>
            </a:r>
            <a:r>
              <a:rPr lang="it-IT" dirty="0" err="1"/>
              <a:t>if</a:t>
            </a:r>
            <a:r>
              <a:rPr lang="it-IT" dirty="0"/>
              <a:t> </a:t>
            </a:r>
            <a:r>
              <a:rPr lang="it-IT" dirty="0" err="1"/>
              <a:t>it</a:t>
            </a:r>
            <a:r>
              <a:rPr lang="it-IT" dirty="0"/>
              <a:t> </a:t>
            </a:r>
            <a:r>
              <a:rPr lang="it-IT" dirty="0" err="1"/>
              <a:t>surpass</a:t>
            </a:r>
            <a:r>
              <a:rPr lang="it-IT" dirty="0"/>
              <a:t> the rate </a:t>
            </a:r>
            <a:r>
              <a:rPr lang="it-IT" dirty="0" err="1"/>
              <a:t>traffic</a:t>
            </a:r>
            <a:r>
              <a:rPr lang="it-IT" dirty="0"/>
              <a:t> </a:t>
            </a:r>
            <a:r>
              <a:rPr lang="it-IT" dirty="0" err="1"/>
              <a:t>limit</a:t>
            </a:r>
            <a:r>
              <a:rPr lang="it-IT" dirty="0"/>
              <a:t> in the core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traffic</a:t>
            </a:r>
            <a:r>
              <a:rPr lang="it-IT" dirty="0"/>
              <a:t> </a:t>
            </a:r>
            <a:r>
              <a:rPr lang="it-IT" dirty="0" err="1"/>
              <a:t>is</a:t>
            </a:r>
            <a:r>
              <a:rPr lang="it-IT" dirty="0"/>
              <a:t> </a:t>
            </a:r>
            <a:r>
              <a:rPr lang="it-IT" dirty="0" err="1"/>
              <a:t>then</a:t>
            </a:r>
            <a:r>
              <a:rPr lang="it-IT" dirty="0"/>
              <a:t> </a:t>
            </a:r>
            <a:r>
              <a:rPr lang="it-IT" dirty="0" err="1"/>
              <a:t>served</a:t>
            </a:r>
            <a:r>
              <a:rPr lang="it-IT" dirty="0"/>
              <a:t> in </a:t>
            </a:r>
            <a:r>
              <a:rPr lang="it-IT" dirty="0" err="1"/>
              <a:t>this</a:t>
            </a:r>
            <a:r>
              <a:rPr lang="it-IT" dirty="0"/>
              <a:t> </a:t>
            </a:r>
            <a:r>
              <a:rPr lang="it-IT" dirty="0" err="1"/>
              <a:t>order</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APPROVED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MONITORED TRAFFIC</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UNSTAMPED TRAFFIC</a:t>
            </a:r>
            <a:endParaRPr lang="it-IT" dirty="0"/>
          </a:p>
          <a:p>
            <a:pPr marL="0" lvl="0" indent="0">
              <a:spcBef>
                <a:spcPts val="0"/>
              </a:spcBef>
              <a:spcAft>
                <a:spcPts val="0"/>
              </a:spcAft>
              <a:buNone/>
            </a:pPr>
            <a:r>
              <a:rPr lang="it-IT" dirty="0"/>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Shape 1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5" name="Shape 13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Not</a:t>
            </a:r>
            <a:r>
              <a:rPr lang="it-IT" dirty="0"/>
              <a:t> </a:t>
            </a:r>
            <a:r>
              <a:rPr lang="it-IT" dirty="0" err="1"/>
              <a:t>only</a:t>
            </a:r>
            <a:r>
              <a:rPr lang="it-IT" dirty="0"/>
              <a:t> the </a:t>
            </a:r>
            <a:r>
              <a:rPr lang="it-IT" dirty="0" err="1"/>
              <a:t>victim</a:t>
            </a:r>
            <a:r>
              <a:rPr lang="it-IT" dirty="0"/>
              <a:t> </a:t>
            </a:r>
            <a:r>
              <a:rPr lang="it-IT" dirty="0" err="1"/>
              <a:t>but</a:t>
            </a:r>
            <a:r>
              <a:rPr lang="it-IT" dirty="0"/>
              <a:t> </a:t>
            </a:r>
            <a:r>
              <a:rPr lang="it-IT" dirty="0" err="1"/>
              <a:t>also</a:t>
            </a:r>
            <a:r>
              <a:rPr lang="it-IT" dirty="0"/>
              <a:t> the </a:t>
            </a:r>
            <a:r>
              <a:rPr lang="it-IT" dirty="0" err="1"/>
              <a:t>framework</a:t>
            </a:r>
            <a:r>
              <a:rPr lang="it-IT" dirty="0"/>
              <a:t> </a:t>
            </a:r>
            <a:r>
              <a:rPr lang="it-IT" dirty="0" err="1"/>
              <a:t>has</a:t>
            </a:r>
            <a:r>
              <a:rPr lang="it-IT" dirty="0"/>
              <a:t> to be </a:t>
            </a:r>
            <a:r>
              <a:rPr lang="it-IT" dirty="0" err="1"/>
              <a:t>defended</a:t>
            </a:r>
            <a:r>
              <a:rPr lang="it-IT" dirty="0"/>
              <a:t> by </a:t>
            </a:r>
            <a:r>
              <a:rPr lang="it-IT" dirty="0" err="1"/>
              <a:t>malicious</a:t>
            </a:r>
            <a:r>
              <a:rPr lang="it-IT" dirty="0"/>
              <a:t> </a:t>
            </a:r>
            <a:r>
              <a:rPr lang="it-IT" dirty="0" err="1"/>
              <a:t>node</a:t>
            </a:r>
            <a:r>
              <a:rPr lang="it-IT" dirty="0"/>
              <a:t> </a:t>
            </a:r>
            <a:r>
              <a:rPr lang="it-IT" dirty="0" err="1"/>
              <a:t>attacks</a:t>
            </a:r>
            <a:r>
              <a:rPr lang="it-IT" dirty="0"/>
              <a:t> </a:t>
            </a:r>
            <a:r>
              <a:rPr lang="it-IT" dirty="0" err="1"/>
              <a:t>like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SERVICE DENY: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deny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client,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doesn't</a:t>
            </a:r>
            <a:r>
              <a:rPr lang="it-IT" sz="1100" b="0" i="0" u="none" strike="noStrike" cap="none" dirty="0">
                <a:solidFill>
                  <a:srgbClr val="000000"/>
                </a:solidFill>
                <a:effectLst/>
                <a:latin typeface="Arial"/>
                <a:ea typeface="Arial"/>
                <a:cs typeface="Arial"/>
                <a:sym typeface="Arial"/>
              </a:rPr>
              <a:t> create </a:t>
            </a:r>
            <a:r>
              <a:rPr lang="it-IT" sz="1100" b="0" i="0" u="none" strike="noStrike" cap="none" dirty="0" err="1">
                <a:solidFill>
                  <a:srgbClr val="000000"/>
                </a:solidFill>
                <a:effectLst/>
                <a:latin typeface="Arial"/>
                <a:ea typeface="Arial"/>
                <a:cs typeface="Arial"/>
                <a:sym typeface="Arial"/>
              </a:rPr>
              <a:t>too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much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damage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because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can't</a:t>
            </a:r>
            <a:r>
              <a:rPr lang="it-IT" sz="1100" b="0" i="0" u="none" strike="noStrike" cap="none" dirty="0">
                <a:solidFill>
                  <a:srgbClr val="000000"/>
                </a:solidFill>
                <a:effectLst/>
                <a:latin typeface="Arial"/>
                <a:ea typeface="Arial"/>
                <a:cs typeface="Arial"/>
                <a:sym typeface="Arial"/>
              </a:rPr>
              <a:t> comunicate with </a:t>
            </a:r>
            <a:r>
              <a:rPr lang="it-IT" sz="1100" b="0" i="0" u="none" strike="noStrike" cap="none" dirty="0" err="1">
                <a:solidFill>
                  <a:srgbClr val="000000"/>
                </a:solidFill>
                <a:effectLst/>
                <a:latin typeface="Arial"/>
                <a:ea typeface="Arial"/>
                <a:cs typeface="Arial"/>
                <a:sym typeface="Arial"/>
              </a:rPr>
              <a:t>brothers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HIDING: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stop the </a:t>
            </a:r>
            <a:r>
              <a:rPr lang="it-IT" sz="1100" b="0" i="0" u="none" strike="noStrike" cap="none" dirty="0" err="1">
                <a:solidFill>
                  <a:srgbClr val="000000"/>
                </a:solidFill>
                <a:effectLst/>
                <a:latin typeface="Arial"/>
                <a:ea typeface="Arial"/>
                <a:cs typeface="Arial"/>
                <a:sym typeface="Arial"/>
              </a:rPr>
              <a:t>propagation</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alarms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using</a:t>
            </a:r>
            <a:r>
              <a:rPr lang="it-IT" sz="1100" b="0" i="0" u="none" strike="noStrike" cap="none" dirty="0">
                <a:solidFill>
                  <a:srgbClr val="000000"/>
                </a:solidFill>
                <a:effectLst/>
                <a:latin typeface="Arial"/>
                <a:ea typeface="Arial"/>
                <a:cs typeface="Arial"/>
                <a:sym typeface="Arial"/>
              </a:rPr>
              <a:t> alternative </a:t>
            </a:r>
            <a:r>
              <a:rPr lang="it-IT" sz="1100" b="0" i="0" u="none" strike="noStrike" cap="none" dirty="0" err="1">
                <a:solidFill>
                  <a:srgbClr val="000000"/>
                </a:solidFill>
                <a:effectLst/>
                <a:latin typeface="Arial"/>
                <a:ea typeface="Arial"/>
                <a:cs typeface="Arial"/>
                <a:sym typeface="Arial"/>
              </a:rPr>
              <a:t>paths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STAMP TAMPERING: </a:t>
            </a:r>
            <a:r>
              <a:rPr lang="it-IT" sz="1100" b="0" i="0" u="none" strike="noStrike" cap="none" dirty="0" err="1">
                <a:solidFill>
                  <a:srgbClr val="000000"/>
                </a:solidFill>
                <a:effectLst/>
                <a:latin typeface="Arial"/>
                <a:ea typeface="Arial"/>
                <a:cs typeface="Arial"/>
                <a:sym typeface="Arial"/>
              </a:rPr>
              <a:t>Maligious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discover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mark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approved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mitigated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incrising</a:t>
            </a:r>
            <a:r>
              <a:rPr lang="it-IT" sz="1100" b="0" i="0" u="none" strike="noStrike" cap="none" dirty="0">
                <a:solidFill>
                  <a:srgbClr val="000000"/>
                </a:solidFill>
                <a:effectLst/>
                <a:latin typeface="Arial"/>
                <a:ea typeface="Arial"/>
                <a:cs typeface="Arial"/>
                <a:sym typeface="Arial"/>
              </a:rPr>
              <a:t> the bits of the </a:t>
            </a:r>
            <a:r>
              <a:rPr lang="it-IT" sz="1100" b="0" i="0" u="none" strike="noStrike" cap="none" dirty="0" err="1">
                <a:solidFill>
                  <a:srgbClr val="000000"/>
                </a:solidFill>
                <a:effectLst/>
                <a:latin typeface="Arial"/>
                <a:ea typeface="Arial"/>
                <a:cs typeface="Arial"/>
                <a:sym typeface="Arial"/>
              </a:rPr>
              <a:t>stamp</a:t>
            </a:r>
            <a:r>
              <a:rPr lang="it-IT" sz="1100" b="0" i="0" u="none" strike="noStrike" cap="none" dirty="0">
                <a:solidFill>
                  <a:srgbClr val="000000"/>
                </a:solidFill>
                <a:effectLst/>
                <a:latin typeface="Arial"/>
                <a:ea typeface="Arial"/>
                <a:cs typeface="Arial"/>
                <a:sym typeface="Arial"/>
              </a:rPr>
              <a:t>.</a:t>
            </a:r>
            <a:endParaRPr lang="it-IT"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FireCol</a:t>
            </a:r>
            <a:r>
              <a:rPr lang="it-IT" dirty="0"/>
              <a:t> </a:t>
            </a:r>
            <a:r>
              <a:rPr lang="it-IT" dirty="0" err="1"/>
              <a:t>is</a:t>
            </a:r>
            <a:r>
              <a:rPr lang="it-IT" dirty="0"/>
              <a:t> </a:t>
            </a:r>
            <a:r>
              <a:rPr lang="it-IT" dirty="0" err="1"/>
              <a:t>another</a:t>
            </a:r>
            <a:r>
              <a:rPr lang="it-IT" dirty="0"/>
              <a:t> DDOS </a:t>
            </a:r>
            <a:r>
              <a:rPr lang="it-IT" dirty="0" err="1"/>
              <a:t>defence</a:t>
            </a:r>
            <a:r>
              <a:rPr lang="it-IT" dirty="0"/>
              <a:t> </a:t>
            </a:r>
            <a:r>
              <a:rPr lang="it-IT" dirty="0" err="1"/>
              <a:t>framework</a:t>
            </a:r>
            <a:r>
              <a:rPr lang="it-IT" dirty="0"/>
              <a:t>, </a:t>
            </a:r>
            <a:r>
              <a:rPr lang="it-IT" dirty="0" err="1"/>
              <a:t>this</a:t>
            </a:r>
            <a:r>
              <a:rPr lang="it-IT" dirty="0"/>
              <a:t> </a:t>
            </a:r>
            <a:r>
              <a:rPr lang="it-IT" dirty="0" err="1"/>
              <a:t>framework</a:t>
            </a:r>
            <a:r>
              <a:rPr lang="it-IT" dirty="0"/>
              <a:t> use the </a:t>
            </a:r>
            <a:r>
              <a:rPr lang="it-IT" dirty="0" err="1"/>
              <a:t>current</a:t>
            </a:r>
            <a:r>
              <a:rPr lang="it-IT" dirty="0"/>
              <a:t> </a:t>
            </a:r>
            <a:r>
              <a:rPr lang="it-IT" dirty="0" err="1"/>
              <a:t>distributed</a:t>
            </a:r>
            <a:r>
              <a:rPr lang="it-IT" dirty="0"/>
              <a:t> </a:t>
            </a:r>
            <a:r>
              <a:rPr lang="it-IT" dirty="0" err="1"/>
              <a:t>defence</a:t>
            </a:r>
            <a:r>
              <a:rPr lang="it-IT" dirty="0"/>
              <a:t> </a:t>
            </a:r>
            <a:r>
              <a:rPr lang="it-IT" dirty="0" err="1"/>
              <a:t>paradigm</a:t>
            </a:r>
            <a:r>
              <a:rPr lang="it-IT" dirty="0"/>
              <a:t> and </a:t>
            </a:r>
            <a:r>
              <a:rPr lang="it-IT" dirty="0" err="1"/>
              <a:t>is</a:t>
            </a:r>
            <a:r>
              <a:rPr lang="it-IT" dirty="0"/>
              <a:t> focus to </a:t>
            </a:r>
            <a:r>
              <a:rPr lang="it-IT" dirty="0" err="1"/>
              <a:t>detect</a:t>
            </a:r>
            <a:r>
              <a:rPr lang="it-IT" dirty="0"/>
              <a:t> </a:t>
            </a:r>
            <a:r>
              <a:rPr lang="it-IT" dirty="0" err="1"/>
              <a:t>flooding</a:t>
            </a:r>
            <a:r>
              <a:rPr lang="it-IT" dirty="0"/>
              <a:t> DDOS </a:t>
            </a:r>
            <a:r>
              <a:rPr lang="it-IT" dirty="0" err="1"/>
              <a:t>attacks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Firecol</a:t>
            </a:r>
            <a:r>
              <a:rPr lang="it-IT" dirty="0"/>
              <a:t> </a:t>
            </a:r>
            <a:r>
              <a:rPr lang="it-IT" dirty="0" err="1"/>
              <a:t>has</a:t>
            </a:r>
            <a:r>
              <a:rPr lang="it-IT" dirty="0"/>
              <a:t> a </a:t>
            </a:r>
            <a:r>
              <a:rPr lang="it-IT" dirty="0" err="1"/>
              <a:t>Ditributed</a:t>
            </a:r>
            <a:r>
              <a:rPr lang="it-IT" dirty="0"/>
              <a:t> </a:t>
            </a:r>
            <a:r>
              <a:rPr lang="it-IT" dirty="0" err="1"/>
              <a:t>architecture</a:t>
            </a:r>
            <a:r>
              <a:rPr lang="it-IT" dirty="0"/>
              <a:t> </a:t>
            </a:r>
            <a:r>
              <a:rPr lang="it-IT" dirty="0" err="1"/>
              <a:t>composed</a:t>
            </a:r>
            <a:r>
              <a:rPr lang="it-IT" dirty="0"/>
              <a:t> of multiple </a:t>
            </a:r>
            <a:r>
              <a:rPr lang="it-IT" dirty="0" err="1"/>
              <a:t>itrusion</a:t>
            </a:r>
            <a:r>
              <a:rPr lang="it-IT" dirty="0"/>
              <a:t> </a:t>
            </a:r>
            <a:r>
              <a:rPr lang="it-IT" dirty="0" err="1"/>
              <a:t>prevention</a:t>
            </a:r>
            <a:r>
              <a:rPr lang="it-IT" dirty="0"/>
              <a:t> </a:t>
            </a:r>
            <a:r>
              <a:rPr lang="it-IT" dirty="0" err="1"/>
              <a:t>systems</a:t>
            </a:r>
            <a:r>
              <a:rPr lang="it-IT" dirty="0"/>
              <a:t> </a:t>
            </a:r>
            <a:r>
              <a:rPr lang="it-IT" dirty="0" err="1"/>
              <a:t>that</a:t>
            </a:r>
            <a:r>
              <a:rPr lang="it-IT" dirty="0"/>
              <a:t> </a:t>
            </a:r>
            <a:r>
              <a:rPr lang="it-IT" dirty="0" err="1"/>
              <a:t>form</a:t>
            </a:r>
            <a:r>
              <a:rPr lang="it-IT" dirty="0"/>
              <a:t> a </a:t>
            </a:r>
            <a:r>
              <a:rPr lang="it-IT" dirty="0" err="1"/>
              <a:t>protection</a:t>
            </a:r>
            <a:r>
              <a:rPr lang="it-IT" dirty="0"/>
              <a:t> ring </a:t>
            </a:r>
            <a:r>
              <a:rPr lang="it-IT" dirty="0" err="1"/>
              <a:t>around</a:t>
            </a:r>
            <a:r>
              <a:rPr lang="it-IT" dirty="0"/>
              <a:t> the </a:t>
            </a:r>
            <a:r>
              <a:rPr lang="it-IT" dirty="0" err="1"/>
              <a:t>victim</a:t>
            </a:r>
            <a:r>
              <a:rPr lang="it-IT" dirty="0"/>
              <a:t>.</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Shape 14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8" name="Shape 14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dirty="0"/>
              <a:t>In the image we can see the structure of each IPS.</a:t>
            </a:r>
          </a:p>
          <a:p>
            <a:pPr marL="0" lvl="0" indent="0">
              <a:spcBef>
                <a:spcPts val="0"/>
              </a:spcBef>
              <a:spcAft>
                <a:spcPts val="0"/>
              </a:spcAft>
              <a:buNone/>
            </a:pPr>
            <a:endParaRPr lang="it" dirty="0"/>
          </a:p>
          <a:p>
            <a:pPr marL="0" lvl="0" indent="0">
              <a:spcBef>
                <a:spcPts val="0"/>
              </a:spcBef>
              <a:spcAft>
                <a:spcPts val="0"/>
              </a:spcAft>
              <a:buNone/>
            </a:pPr>
            <a:r>
              <a:rPr lang="it" dirty="0"/>
              <a:t>Each IPS analyze traffic with a DETECTION WINDOW, this traffic is compared with normal traffic rate of specific user by the SELECTION MANAGER and if is over the limits is send to the SCORE MANAGER that assign a score based on frequency and entropy.</a:t>
            </a:r>
            <a:endParaRPr dirty="0"/>
          </a:p>
          <a:p>
            <a:pPr marL="0" lvl="0" indent="0">
              <a:spcBef>
                <a:spcPts val="0"/>
              </a:spcBef>
              <a:spcAft>
                <a:spcPts val="0"/>
              </a:spcAft>
              <a:buNone/>
            </a:pPr>
            <a:r>
              <a:rPr lang="it" dirty="0"/>
              <a:t>			</a:t>
            </a:r>
            <a:endParaRPr dirty="0"/>
          </a:p>
          <a:p>
            <a:pPr marL="0" lvl="0" indent="0">
              <a:spcBef>
                <a:spcPts val="0"/>
              </a:spcBef>
              <a:spcAft>
                <a:spcPts val="0"/>
              </a:spcAft>
              <a:buNone/>
            </a:pPr>
            <a:r>
              <a:rPr lang="it" dirty="0"/>
              <a:t>		</a:t>
            </a:r>
            <a:endParaRPr dirty="0"/>
          </a:p>
          <a:p>
            <a:pPr marL="0" lvl="0" indent="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Shape 1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5" name="Shape 15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Using a </a:t>
            </a:r>
            <a:r>
              <a:rPr lang="it-IT" dirty="0" err="1"/>
              <a:t>threshold</a:t>
            </a:r>
            <a:r>
              <a:rPr lang="it-IT" dirty="0"/>
              <a:t> the SCORE MANAGER </a:t>
            </a:r>
            <a:r>
              <a:rPr lang="it-IT" dirty="0" err="1"/>
              <a:t>give</a:t>
            </a:r>
            <a:r>
              <a:rPr lang="it-IT" dirty="0"/>
              <a:t> a score to the </a:t>
            </a:r>
            <a:r>
              <a:rPr lang="it-IT" dirty="0" err="1"/>
              <a:t>rules</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a:t>
            </a:r>
            <a:r>
              <a:rPr lang="it-IT" dirty="0" err="1"/>
              <a:t>low</a:t>
            </a:r>
            <a:r>
              <a:rPr lang="it-IT" dirty="0"/>
              <a:t> </a:t>
            </a:r>
            <a:r>
              <a:rPr lang="it-IT" dirty="0" err="1"/>
              <a:t>potential</a:t>
            </a:r>
            <a:r>
              <a:rPr lang="it-IT" dirty="0"/>
              <a:t> </a:t>
            </a:r>
            <a:r>
              <a:rPr lang="it-IT" dirty="0" err="1"/>
              <a:t>attack</a:t>
            </a:r>
            <a:r>
              <a:rPr lang="it-IT" dirty="0"/>
              <a:t>, </a:t>
            </a:r>
            <a:r>
              <a:rPr lang="it-IT" dirty="0" err="1"/>
              <a:t>this</a:t>
            </a:r>
            <a:r>
              <a:rPr lang="it-IT" dirty="0"/>
              <a:t> trigger the </a:t>
            </a:r>
            <a:r>
              <a:rPr lang="it-IT" dirty="0" err="1"/>
              <a:t>vertical</a:t>
            </a:r>
            <a:r>
              <a:rPr lang="it-IT" dirty="0"/>
              <a:t> </a:t>
            </a:r>
            <a:r>
              <a:rPr lang="it-IT" dirty="0" err="1"/>
              <a:t>comunication</a:t>
            </a:r>
            <a:r>
              <a:rPr lang="it-IT" dirty="0"/>
              <a:t> and the downstream IPS </a:t>
            </a:r>
            <a:r>
              <a:rPr lang="it-IT" dirty="0" err="1"/>
              <a:t>analize</a:t>
            </a:r>
            <a:r>
              <a:rPr lang="it-IT" dirty="0"/>
              <a:t> the </a:t>
            </a:r>
            <a:r>
              <a:rPr lang="it-IT" dirty="0" err="1"/>
              <a:t>traffic</a:t>
            </a:r>
            <a:r>
              <a:rPr lang="it-IT" dirty="0"/>
              <a:t>, </a:t>
            </a:r>
            <a:r>
              <a:rPr lang="it-IT" dirty="0" err="1"/>
              <a:t>if</a:t>
            </a:r>
            <a:r>
              <a:rPr lang="it-IT" dirty="0"/>
              <a:t> a </a:t>
            </a:r>
            <a:r>
              <a:rPr lang="it-IT" dirty="0" err="1"/>
              <a:t>rule</a:t>
            </a:r>
            <a:r>
              <a:rPr lang="it-IT" dirty="0"/>
              <a:t> </a:t>
            </a:r>
            <a:r>
              <a:rPr lang="it-IT" dirty="0" err="1"/>
              <a:t>is</a:t>
            </a:r>
            <a:r>
              <a:rPr lang="it-IT" dirty="0"/>
              <a:t> </a:t>
            </a:r>
            <a:r>
              <a:rPr lang="it-IT" dirty="0" err="1"/>
              <a:t>marked</a:t>
            </a:r>
            <a:r>
              <a:rPr lang="it-IT" dirty="0"/>
              <a:t> </a:t>
            </a:r>
            <a:r>
              <a:rPr lang="it-IT" dirty="0" err="1"/>
              <a:t>as</a:t>
            </a:r>
            <a:r>
              <a:rPr lang="it-IT" dirty="0"/>
              <a:t> high </a:t>
            </a:r>
            <a:r>
              <a:rPr lang="it-IT" dirty="0" err="1"/>
              <a:t>potential</a:t>
            </a:r>
            <a:r>
              <a:rPr lang="it-IT" dirty="0"/>
              <a:t> </a:t>
            </a:r>
            <a:r>
              <a:rPr lang="it-IT" dirty="0" err="1"/>
              <a:t>attack</a:t>
            </a:r>
            <a:r>
              <a:rPr lang="it-IT" dirty="0"/>
              <a:t> </a:t>
            </a:r>
            <a:r>
              <a:rPr lang="it-IT" dirty="0" err="1"/>
              <a:t>it</a:t>
            </a:r>
            <a:r>
              <a:rPr lang="it-IT" dirty="0"/>
              <a:t> trigger the </a:t>
            </a:r>
            <a:r>
              <a:rPr lang="it-IT" dirty="0" err="1"/>
              <a:t>horizontal</a:t>
            </a:r>
            <a:r>
              <a:rPr lang="it-IT" dirty="0"/>
              <a:t> </a:t>
            </a:r>
            <a:r>
              <a:rPr lang="it-IT" dirty="0" err="1"/>
              <a:t>comunication</a:t>
            </a:r>
            <a:r>
              <a:rPr lang="it-IT" dirty="0"/>
              <a:t> and the </a:t>
            </a:r>
            <a:r>
              <a:rPr lang="it-IT" dirty="0" err="1"/>
              <a:t>attack</a:t>
            </a:r>
            <a:r>
              <a:rPr lang="it-IT" dirty="0"/>
              <a:t> </a:t>
            </a:r>
            <a:r>
              <a:rPr lang="it-IT" dirty="0" err="1"/>
              <a:t>detection</a:t>
            </a:r>
            <a:r>
              <a:rPr lang="it-IT" dirty="0"/>
              <a:t> </a:t>
            </a:r>
            <a:r>
              <a:rPr lang="it-IT" dirty="0" err="1"/>
              <a:t>algorithm</a:t>
            </a:r>
            <a:r>
              <a:rPr lang="it-IT" dirty="0"/>
              <a:t> </a:t>
            </a:r>
            <a:r>
              <a:rPr lang="it-IT" dirty="0" err="1"/>
              <a:t>is</a:t>
            </a:r>
            <a:r>
              <a:rPr lang="it-IT" dirty="0"/>
              <a:t> </a:t>
            </a:r>
            <a:r>
              <a:rPr lang="it-IT" dirty="0" err="1"/>
              <a:t>executed</a:t>
            </a:r>
            <a:r>
              <a:rPr lang="it-IT" dirty="0"/>
              <a:t> by the </a:t>
            </a:r>
            <a:r>
              <a:rPr lang="it-IT" dirty="0" err="1"/>
              <a:t>detection</a:t>
            </a:r>
            <a:r>
              <a:rPr lang="it-IT" dirty="0"/>
              <a:t> manager.</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Shape 1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3" name="Shape 1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Remembering</a:t>
            </a:r>
            <a:r>
              <a:rPr lang="it-IT" dirty="0"/>
              <a:t> the ring </a:t>
            </a:r>
            <a:r>
              <a:rPr lang="it-IT" dirty="0" err="1"/>
              <a:t>structure</a:t>
            </a:r>
            <a:r>
              <a:rPr lang="it-IT" dirty="0"/>
              <a:t> of </a:t>
            </a:r>
            <a:r>
              <a:rPr lang="it-IT" dirty="0" err="1"/>
              <a:t>FireCon</a:t>
            </a:r>
            <a:r>
              <a:rPr lang="it-IT" dirty="0"/>
              <a:t>, the </a:t>
            </a:r>
            <a:r>
              <a:rPr lang="it-IT" dirty="0" err="1"/>
              <a:t>detection</a:t>
            </a:r>
            <a:r>
              <a:rPr lang="it-IT" dirty="0"/>
              <a:t> </a:t>
            </a:r>
            <a:r>
              <a:rPr lang="it-IT" dirty="0" err="1"/>
              <a:t>algorithm</a:t>
            </a:r>
            <a:r>
              <a:rPr lang="it-IT" dirty="0"/>
              <a:t> </a:t>
            </a:r>
            <a:r>
              <a:rPr lang="it-IT" dirty="0" err="1"/>
              <a:t>is</a:t>
            </a:r>
            <a:r>
              <a:rPr lang="it-IT" dirty="0"/>
              <a:t> </a:t>
            </a:r>
            <a:r>
              <a:rPr lang="it-IT" dirty="0" err="1"/>
              <a:t>runned</a:t>
            </a:r>
            <a:r>
              <a:rPr lang="it-IT" dirty="0"/>
              <a:t> over </a:t>
            </a:r>
            <a:r>
              <a:rPr lang="it-IT" dirty="0" err="1"/>
              <a:t>each</a:t>
            </a:r>
            <a:r>
              <a:rPr lang="it-IT" dirty="0"/>
              <a:t> IPS of the </a:t>
            </a:r>
            <a:r>
              <a:rPr lang="it-IT" dirty="0" err="1"/>
              <a:t>same</a:t>
            </a:r>
            <a:r>
              <a:rPr lang="it-IT" dirty="0"/>
              <a:t> ring to </a:t>
            </a:r>
            <a:r>
              <a:rPr lang="it-IT" dirty="0" err="1"/>
              <a:t>detect</a:t>
            </a:r>
            <a:r>
              <a:rPr lang="it-IT" dirty="0"/>
              <a:t> the </a:t>
            </a:r>
            <a:r>
              <a:rPr lang="it-IT" dirty="0" err="1"/>
              <a:t>attack</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algorithm</a:t>
            </a:r>
            <a:r>
              <a:rPr lang="it-IT" dirty="0"/>
              <a:t> use the bi </a:t>
            </a:r>
            <a:r>
              <a:rPr lang="it-IT" dirty="0" err="1"/>
              <a:t>variable</a:t>
            </a:r>
            <a:r>
              <a:rPr lang="it-IT" dirty="0"/>
              <a:t> to </a:t>
            </a:r>
            <a:r>
              <a:rPr lang="it-IT" dirty="0" err="1"/>
              <a:t>check</a:t>
            </a:r>
            <a:r>
              <a:rPr lang="it-IT" dirty="0"/>
              <a:t> </a:t>
            </a:r>
            <a:r>
              <a:rPr lang="it-IT" dirty="0" err="1"/>
              <a:t>if</a:t>
            </a:r>
            <a:r>
              <a:rPr lang="it-IT" dirty="0"/>
              <a:t> the </a:t>
            </a:r>
            <a:r>
              <a:rPr lang="it-IT" dirty="0" err="1"/>
              <a:t>traffic</a:t>
            </a:r>
            <a:r>
              <a:rPr lang="it-IT" dirty="0"/>
              <a:t> </a:t>
            </a:r>
            <a:r>
              <a:rPr lang="it-IT" dirty="0" err="1"/>
              <a:t>is</a:t>
            </a:r>
            <a:r>
              <a:rPr lang="it-IT" dirty="0"/>
              <a:t> </a:t>
            </a:r>
            <a:r>
              <a:rPr lang="it-IT" dirty="0" err="1"/>
              <a:t>ongoing</a:t>
            </a:r>
            <a:r>
              <a:rPr lang="it-IT" dirty="0"/>
              <a:t> and an ID to </a:t>
            </a:r>
            <a:r>
              <a:rPr lang="it-IT" dirty="0" err="1"/>
              <a:t>check</a:t>
            </a:r>
            <a:r>
              <a:rPr lang="it-IT" dirty="0"/>
              <a:t> </a:t>
            </a:r>
            <a:r>
              <a:rPr lang="it-IT" dirty="0" err="1"/>
              <a:t>which</a:t>
            </a:r>
            <a:r>
              <a:rPr lang="it-IT" dirty="0"/>
              <a:t> IPS </a:t>
            </a:r>
            <a:r>
              <a:rPr lang="it-IT" dirty="0" err="1"/>
              <a:t>as</a:t>
            </a:r>
            <a:r>
              <a:rPr lang="it-IT" dirty="0"/>
              <a:t> </a:t>
            </a:r>
            <a:r>
              <a:rPr lang="it-IT" dirty="0" err="1"/>
              <a:t>started</a:t>
            </a:r>
            <a:r>
              <a:rPr lang="it-IT" dirty="0"/>
              <a:t> </a:t>
            </a:r>
            <a:r>
              <a:rPr lang="it-IT" dirty="0" err="1"/>
              <a:t>it</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err="1"/>
              <a:t>If</a:t>
            </a:r>
            <a:r>
              <a:rPr lang="it-IT" dirty="0"/>
              <a:t> the ID </a:t>
            </a:r>
            <a:r>
              <a:rPr lang="it-IT" dirty="0" err="1"/>
              <a:t>is</a:t>
            </a:r>
            <a:r>
              <a:rPr lang="it-IT" dirty="0"/>
              <a:t> the </a:t>
            </a:r>
            <a:r>
              <a:rPr lang="it-IT" dirty="0" err="1"/>
              <a:t>same</a:t>
            </a:r>
            <a:r>
              <a:rPr lang="it-IT" dirty="0"/>
              <a:t> of the IPS ID </a:t>
            </a:r>
            <a:r>
              <a:rPr lang="it-IT" dirty="0" err="1"/>
              <a:t>it</a:t>
            </a:r>
            <a:r>
              <a:rPr lang="it-IT" dirty="0"/>
              <a:t> </a:t>
            </a:r>
            <a:r>
              <a:rPr lang="it-IT" dirty="0" err="1"/>
              <a:t>means</a:t>
            </a:r>
            <a:r>
              <a:rPr lang="it-IT" dirty="0"/>
              <a:t> </a:t>
            </a:r>
            <a:r>
              <a:rPr lang="it-IT" dirty="0" err="1"/>
              <a:t>that</a:t>
            </a:r>
            <a:r>
              <a:rPr lang="it-IT" dirty="0"/>
              <a:t> a round </a:t>
            </a:r>
            <a:r>
              <a:rPr lang="it-IT" dirty="0" err="1"/>
              <a:t>has</a:t>
            </a:r>
            <a:r>
              <a:rPr lang="it-IT" dirty="0"/>
              <a:t> </a:t>
            </a:r>
            <a:r>
              <a:rPr lang="it-IT" dirty="0" err="1"/>
              <a:t>done</a:t>
            </a:r>
            <a:r>
              <a:rPr lang="it-IT" dirty="0"/>
              <a:t> and no </a:t>
            </a:r>
            <a:r>
              <a:rPr lang="it-IT" dirty="0" err="1"/>
              <a:t>attack</a:t>
            </a:r>
            <a:r>
              <a:rPr lang="it-IT" dirty="0"/>
              <a:t> </a:t>
            </a:r>
            <a:r>
              <a:rPr lang="it-IT" dirty="0" err="1"/>
              <a:t>was</a:t>
            </a:r>
            <a:r>
              <a:rPr lang="it-IT" dirty="0"/>
              <a:t> </a:t>
            </a:r>
            <a:r>
              <a:rPr lang="it-IT" dirty="0" err="1"/>
              <a:t>detected</a:t>
            </a:r>
            <a:r>
              <a:rPr lang="it-IT" dirty="0"/>
              <a:t>, </a:t>
            </a:r>
            <a:r>
              <a:rPr lang="it-IT" dirty="0" err="1"/>
              <a:t>if</a:t>
            </a:r>
            <a:r>
              <a:rPr lang="it-IT" dirty="0"/>
              <a:t> </a:t>
            </a:r>
            <a:r>
              <a:rPr lang="it-IT" dirty="0" err="1"/>
              <a:t>is</a:t>
            </a:r>
            <a:r>
              <a:rPr lang="it-IT" dirty="0"/>
              <a:t> </a:t>
            </a:r>
            <a:r>
              <a:rPr lang="it-IT" dirty="0" err="1"/>
              <a:t>different</a:t>
            </a:r>
            <a:r>
              <a:rPr lang="it-IT" dirty="0"/>
              <a:t> the IPS sum </a:t>
            </a:r>
            <a:r>
              <a:rPr lang="it-IT" dirty="0" err="1"/>
              <a:t>is</a:t>
            </a:r>
            <a:r>
              <a:rPr lang="it-IT" dirty="0"/>
              <a:t> rate and </a:t>
            </a:r>
            <a:r>
              <a:rPr lang="it-IT" dirty="0" err="1"/>
              <a:t>check</a:t>
            </a:r>
            <a:r>
              <a:rPr lang="it-IT" dirty="0"/>
              <a:t> </a:t>
            </a:r>
            <a:r>
              <a:rPr lang="it-IT" dirty="0" err="1"/>
              <a:t>if</a:t>
            </a:r>
            <a:r>
              <a:rPr lang="it-IT" dirty="0"/>
              <a:t> the maximum rate </a:t>
            </a:r>
            <a:r>
              <a:rPr lang="it-IT" dirty="0" err="1"/>
              <a:t>is</a:t>
            </a:r>
            <a:r>
              <a:rPr lang="it-IT" dirty="0"/>
              <a:t> </a:t>
            </a:r>
            <a:r>
              <a:rPr lang="it-IT" dirty="0" err="1"/>
              <a:t>reach</a:t>
            </a:r>
            <a:r>
              <a:rPr lang="it-IT" dirty="0"/>
              <a:t>, in </a:t>
            </a:r>
            <a:r>
              <a:rPr lang="it-IT" dirty="0" err="1"/>
              <a:t>this</a:t>
            </a:r>
            <a:r>
              <a:rPr lang="it-IT" dirty="0"/>
              <a:t> case an </a:t>
            </a:r>
            <a:r>
              <a:rPr lang="it-IT" dirty="0" err="1"/>
              <a:t>alert</a:t>
            </a:r>
            <a:r>
              <a:rPr lang="it-IT" dirty="0"/>
              <a:t> </a:t>
            </a:r>
            <a:r>
              <a:rPr lang="it-IT" dirty="0" err="1"/>
              <a:t>is</a:t>
            </a:r>
            <a:r>
              <a:rPr lang="it-IT" dirty="0"/>
              <a:t> </a:t>
            </a:r>
            <a:r>
              <a:rPr lang="it-IT" dirty="0" err="1"/>
              <a:t>raised</a:t>
            </a:r>
            <a:r>
              <a:rPr lang="it-IT" dirty="0"/>
              <a:t> </a:t>
            </a:r>
            <a:r>
              <a:rPr lang="it-IT" dirty="0" err="1"/>
              <a:t>otherwhise</a:t>
            </a:r>
            <a:r>
              <a:rPr lang="it-IT" dirty="0"/>
              <a:t> the </a:t>
            </a:r>
            <a:r>
              <a:rPr lang="it-IT" dirty="0" err="1"/>
              <a:t>next</a:t>
            </a:r>
            <a:r>
              <a:rPr lang="it-IT" dirty="0"/>
              <a:t> IPS </a:t>
            </a:r>
            <a:r>
              <a:rPr lang="it-IT" dirty="0" err="1"/>
              <a:t>check</a:t>
            </a:r>
            <a:r>
              <a:rPr lang="it-IT" dirty="0"/>
              <a:t> </a:t>
            </a:r>
            <a:r>
              <a:rPr lang="it-IT" dirty="0" err="1"/>
              <a:t>is</a:t>
            </a:r>
            <a:r>
              <a:rPr lang="it-IT" dirty="0"/>
              <a:t> </a:t>
            </a:r>
            <a:r>
              <a:rPr lang="it-IT" dirty="0" err="1"/>
              <a:t>triggered</a:t>
            </a:r>
            <a:r>
              <a:rPr lang="it-IT" dirty="0"/>
              <a:t>.</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6" name="Shape 17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When</a:t>
            </a:r>
            <a:r>
              <a:rPr lang="it-IT" dirty="0"/>
              <a:t> an </a:t>
            </a:r>
            <a:r>
              <a:rPr lang="it-IT" dirty="0" err="1"/>
              <a:t>attack</a:t>
            </a:r>
            <a:r>
              <a:rPr lang="it-IT" dirty="0"/>
              <a:t> </a:t>
            </a:r>
            <a:r>
              <a:rPr lang="it-IT" dirty="0" err="1"/>
              <a:t>is</a:t>
            </a:r>
            <a:r>
              <a:rPr lang="it-IT" dirty="0"/>
              <a:t> </a:t>
            </a:r>
            <a:r>
              <a:rPr lang="it-IT" dirty="0" err="1"/>
              <a:t>detected</a:t>
            </a:r>
            <a:r>
              <a:rPr lang="it-IT" dirty="0"/>
              <a:t> </a:t>
            </a:r>
            <a:r>
              <a:rPr lang="it-IT" dirty="0" err="1"/>
              <a:t>is</a:t>
            </a:r>
            <a:r>
              <a:rPr lang="it-IT" dirty="0"/>
              <a:t> </a:t>
            </a:r>
            <a:r>
              <a:rPr lang="it-IT" dirty="0" err="1"/>
              <a:t>formed</a:t>
            </a:r>
            <a:r>
              <a:rPr lang="it-IT" dirty="0"/>
              <a:t> the IPS </a:t>
            </a:r>
            <a:r>
              <a:rPr lang="it-IT" dirty="0" err="1"/>
              <a:t>that</a:t>
            </a:r>
            <a:r>
              <a:rPr lang="it-IT" dirty="0"/>
              <a:t> </a:t>
            </a:r>
            <a:r>
              <a:rPr lang="it-IT" dirty="0" err="1"/>
              <a:t>discovered</a:t>
            </a:r>
            <a:r>
              <a:rPr lang="it-IT" dirty="0"/>
              <a:t> the </a:t>
            </a:r>
            <a:r>
              <a:rPr lang="it-IT" dirty="0" err="1"/>
              <a:t>attack</a:t>
            </a:r>
            <a:r>
              <a:rPr lang="it-IT" dirty="0"/>
              <a:t> </a:t>
            </a:r>
            <a:r>
              <a:rPr lang="it-IT" dirty="0" err="1"/>
              <a:t>communicate</a:t>
            </a:r>
            <a:r>
              <a:rPr lang="it-IT" dirty="0"/>
              <a:t> to </a:t>
            </a:r>
            <a:r>
              <a:rPr lang="it-IT" dirty="0" err="1"/>
              <a:t>his</a:t>
            </a:r>
            <a:r>
              <a:rPr lang="it-IT" dirty="0"/>
              <a:t> ring and the </a:t>
            </a:r>
            <a:r>
              <a:rPr lang="it-IT" dirty="0" err="1"/>
              <a:t>upper</a:t>
            </a:r>
            <a:r>
              <a:rPr lang="it-IT" dirty="0"/>
              <a:t> ring to </a:t>
            </a:r>
            <a:r>
              <a:rPr lang="it-IT" dirty="0" err="1"/>
              <a:t>block</a:t>
            </a:r>
            <a:r>
              <a:rPr lang="it-IT" dirty="0"/>
              <a:t> the </a:t>
            </a:r>
            <a:r>
              <a:rPr lang="it-IT" dirty="0" err="1"/>
              <a:t>communications</a:t>
            </a:r>
            <a:r>
              <a:rPr lang="it-IT" dirty="0"/>
              <a:t> </a:t>
            </a:r>
            <a:r>
              <a:rPr lang="it-IT" dirty="0" err="1"/>
              <a:t>coming</a:t>
            </a:r>
            <a:r>
              <a:rPr lang="it-IT" dirty="0"/>
              <a:t> from </a:t>
            </a:r>
            <a:r>
              <a:rPr lang="it-IT" dirty="0" err="1"/>
              <a:t>attacker</a:t>
            </a:r>
            <a:r>
              <a:rPr lang="it-IT" dirty="0"/>
              <a:t> and </a:t>
            </a:r>
            <a:r>
              <a:rPr lang="it-IT" dirty="0" err="1"/>
              <a:t>allow</a:t>
            </a:r>
            <a:r>
              <a:rPr lang="it-IT" dirty="0"/>
              <a:t> the </a:t>
            </a:r>
            <a:r>
              <a:rPr lang="it-IT" dirty="0" err="1"/>
              <a:t>one</a:t>
            </a:r>
            <a:r>
              <a:rPr lang="it-IT" dirty="0"/>
              <a:t> </a:t>
            </a:r>
            <a:r>
              <a:rPr lang="it-IT" dirty="0" err="1"/>
              <a:t>coming</a:t>
            </a:r>
            <a:r>
              <a:rPr lang="it-IT" dirty="0"/>
              <a:t> from </a:t>
            </a:r>
            <a:r>
              <a:rPr lang="it-IT" dirty="0" err="1"/>
              <a:t>legit</a:t>
            </a:r>
            <a:r>
              <a:rPr lang="it-IT" dirty="0"/>
              <a:t> </a:t>
            </a:r>
            <a:r>
              <a:rPr lang="it-IT" dirty="0" err="1"/>
              <a:t>traffic</a:t>
            </a:r>
            <a:r>
              <a:rPr lang="it-IT" dirty="0"/>
              <a: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it-IT" dirty="0"/>
              <a:t>The first </a:t>
            </a:r>
            <a:r>
              <a:rPr lang="it-IT" dirty="0" err="1"/>
              <a:t>experiment</a:t>
            </a:r>
            <a:r>
              <a:rPr lang="it-IT" dirty="0"/>
              <a:t> </a:t>
            </a:r>
            <a:r>
              <a:rPr lang="it-IT" dirty="0" err="1"/>
              <a:t>is</a:t>
            </a:r>
            <a:r>
              <a:rPr lang="it-IT" dirty="0"/>
              <a:t> </a:t>
            </a:r>
            <a:r>
              <a:rPr lang="it-IT" dirty="0" err="1"/>
              <a:t>done</a:t>
            </a:r>
            <a:r>
              <a:rPr lang="it-IT" dirty="0"/>
              <a:t> to </a:t>
            </a:r>
            <a:r>
              <a:rPr lang="it-IT" dirty="0" err="1"/>
              <a:t>find</a:t>
            </a:r>
            <a:r>
              <a:rPr lang="it-IT" dirty="0"/>
              <a:t> out the best high </a:t>
            </a:r>
            <a:r>
              <a:rPr lang="it-IT" dirty="0" err="1"/>
              <a:t>threshold</a:t>
            </a:r>
            <a:r>
              <a:rPr lang="it-IT" dirty="0"/>
              <a:t> </a:t>
            </a:r>
            <a:r>
              <a:rPr lang="it-IT" dirty="0" err="1"/>
              <a:t>level</a:t>
            </a:r>
            <a:r>
              <a:rPr lang="it-IT" dirty="0"/>
              <a:t> </a:t>
            </a:r>
            <a:r>
              <a:rPr lang="it-IT" dirty="0" err="1"/>
              <a:t>mantaining</a:t>
            </a:r>
            <a:r>
              <a:rPr lang="it-IT" dirty="0"/>
              <a:t> an high TPR.</a:t>
            </a:r>
          </a:p>
          <a:p>
            <a:pPr marL="0" lvl="0" indent="0" rtl="0">
              <a:spcBef>
                <a:spcPts val="0"/>
              </a:spcBef>
              <a:spcAft>
                <a:spcPts val="0"/>
              </a:spcAft>
              <a:buNone/>
            </a:pPr>
            <a:endParaRPr lang="it-IT" dirty="0"/>
          </a:p>
          <a:p>
            <a:pPr marL="0" lvl="0" indent="0" rtl="0">
              <a:spcBef>
                <a:spcPts val="0"/>
              </a:spcBef>
              <a:spcAft>
                <a:spcPts val="0"/>
              </a:spcAft>
              <a:buNone/>
            </a:pPr>
            <a:r>
              <a:rPr lang="it-IT" dirty="0"/>
              <a:t>The </a:t>
            </a:r>
            <a:r>
              <a:rPr lang="it-IT" dirty="0" err="1"/>
              <a:t>second</a:t>
            </a:r>
            <a:r>
              <a:rPr lang="it-IT" dirty="0"/>
              <a:t> </a:t>
            </a:r>
            <a:r>
              <a:rPr lang="it-IT" dirty="0" err="1"/>
              <a:t>experiment</a:t>
            </a:r>
            <a:r>
              <a:rPr lang="it-IT" dirty="0"/>
              <a:t> </a:t>
            </a:r>
            <a:r>
              <a:rPr lang="it-IT" dirty="0" err="1"/>
              <a:t>is</a:t>
            </a:r>
            <a:r>
              <a:rPr lang="it-IT" dirty="0"/>
              <a:t> </a:t>
            </a:r>
            <a:r>
              <a:rPr lang="it-IT" dirty="0" err="1"/>
              <a:t>done</a:t>
            </a:r>
            <a:r>
              <a:rPr lang="it-IT" dirty="0"/>
              <a:t> to </a:t>
            </a:r>
            <a:r>
              <a:rPr lang="it-IT" dirty="0" err="1"/>
              <a:t>analize</a:t>
            </a:r>
            <a:r>
              <a:rPr lang="it-IT" dirty="0"/>
              <a:t> </a:t>
            </a:r>
            <a:r>
              <a:rPr lang="it-IT" dirty="0" err="1"/>
              <a:t>if</a:t>
            </a:r>
            <a:r>
              <a:rPr lang="it-IT" dirty="0"/>
              <a:t> an </a:t>
            </a:r>
            <a:r>
              <a:rPr lang="it-IT" dirty="0" err="1"/>
              <a:t>attack</a:t>
            </a:r>
            <a:r>
              <a:rPr lang="it-IT" dirty="0"/>
              <a:t> </a:t>
            </a:r>
            <a:r>
              <a:rPr lang="it-IT" dirty="0" err="1"/>
              <a:t>near</a:t>
            </a:r>
            <a:r>
              <a:rPr lang="it-IT" dirty="0"/>
              <a:t> the </a:t>
            </a:r>
            <a:r>
              <a:rPr lang="it-IT" dirty="0" err="1"/>
              <a:t>victim</a:t>
            </a:r>
            <a:r>
              <a:rPr lang="it-IT" dirty="0"/>
              <a:t> </a:t>
            </a:r>
            <a:r>
              <a:rPr lang="it-IT" dirty="0" err="1"/>
              <a:t>creates</a:t>
            </a:r>
            <a:r>
              <a:rPr lang="it-IT" dirty="0"/>
              <a:t> </a:t>
            </a:r>
            <a:r>
              <a:rPr lang="it-IT" dirty="0" err="1"/>
              <a:t>problems</a:t>
            </a:r>
            <a:r>
              <a:rPr lang="it-IT" dirty="0"/>
              <a:t> </a:t>
            </a:r>
            <a:r>
              <a:rPr lang="it-IT" dirty="0" err="1"/>
              <a:t>because</a:t>
            </a:r>
            <a:r>
              <a:rPr lang="it-IT" dirty="0"/>
              <a:t> of the small </a:t>
            </a:r>
            <a:r>
              <a:rPr lang="it-IT" dirty="0" err="1"/>
              <a:t>threshold</a:t>
            </a:r>
            <a:r>
              <a:rPr lang="it-IT" dirty="0"/>
              <a:t> </a:t>
            </a:r>
            <a:r>
              <a:rPr lang="it-IT" dirty="0" err="1"/>
              <a:t>but</a:t>
            </a:r>
            <a:r>
              <a:rPr lang="it-IT" dirty="0"/>
              <a:t> </a:t>
            </a:r>
            <a:r>
              <a:rPr lang="it-IT" dirty="0" err="1"/>
              <a:t>thanks</a:t>
            </a:r>
            <a:r>
              <a:rPr lang="it-IT" dirty="0"/>
              <a:t> to the </a:t>
            </a:r>
            <a:r>
              <a:rPr lang="it-IT" dirty="0" err="1"/>
              <a:t>vertical</a:t>
            </a:r>
            <a:r>
              <a:rPr lang="it-IT" dirty="0"/>
              <a:t> </a:t>
            </a:r>
            <a:r>
              <a:rPr lang="it-IT" dirty="0" err="1"/>
              <a:t>comunication</a:t>
            </a:r>
            <a:r>
              <a:rPr lang="it-IT" dirty="0"/>
              <a:t> </a:t>
            </a:r>
            <a:r>
              <a:rPr lang="it-IT" dirty="0" err="1"/>
              <a:t>we</a:t>
            </a:r>
            <a:r>
              <a:rPr lang="it-IT" dirty="0"/>
              <a:t> </a:t>
            </a:r>
            <a:r>
              <a:rPr lang="it-IT" dirty="0" err="1"/>
              <a:t>see</a:t>
            </a:r>
            <a:r>
              <a:rPr lang="it-IT" dirty="0"/>
              <a:t> </a:t>
            </a:r>
            <a:r>
              <a:rPr lang="it-IT" dirty="0" err="1"/>
              <a:t>that</a:t>
            </a:r>
            <a:r>
              <a:rPr lang="it-IT" dirty="0"/>
              <a:t> </a:t>
            </a:r>
            <a:r>
              <a:rPr lang="it-IT" dirty="0" err="1"/>
              <a:t>ther</a:t>
            </a:r>
            <a:r>
              <a:rPr lang="it-IT" dirty="0"/>
              <a:t> </a:t>
            </a:r>
            <a:r>
              <a:rPr lang="it-IT" dirty="0" err="1"/>
              <a:t>is</a:t>
            </a:r>
            <a:r>
              <a:rPr lang="it-IT" dirty="0"/>
              <a:t> no </a:t>
            </a:r>
            <a:r>
              <a:rPr lang="it-IT" dirty="0" err="1"/>
              <a:t>problem</a:t>
            </a:r>
            <a:r>
              <a:rPr lang="it-IT" dirty="0"/>
              <a:t>.</a:t>
            </a:r>
          </a:p>
          <a:p>
            <a:pPr marL="0" lvl="0" indent="0"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first </a:t>
            </a:r>
            <a:r>
              <a:rPr lang="it-IT" dirty="0" err="1"/>
              <a:t>experiment</a:t>
            </a:r>
            <a:r>
              <a:rPr lang="it-IT" dirty="0"/>
              <a:t> show the false positive </a:t>
            </a:r>
            <a:r>
              <a:rPr lang="it-IT" dirty="0" err="1"/>
              <a:t>when</a:t>
            </a:r>
            <a:r>
              <a:rPr lang="it-IT" dirty="0"/>
              <a:t> the </a:t>
            </a:r>
            <a:r>
              <a:rPr lang="it-IT" dirty="0" err="1"/>
              <a:t>selection</a:t>
            </a:r>
            <a:r>
              <a:rPr lang="it-IT" dirty="0"/>
              <a:t> and score manager are </a:t>
            </a:r>
            <a:r>
              <a:rPr lang="it-IT" dirty="0" err="1"/>
              <a:t>active</a:t>
            </a:r>
            <a:r>
              <a:rPr lang="it-IT" dirty="0"/>
              <a:t> and </a:t>
            </a:r>
            <a:r>
              <a:rPr lang="it-IT" dirty="0" err="1"/>
              <a:t>we</a:t>
            </a:r>
            <a:r>
              <a:rPr lang="it-IT" dirty="0"/>
              <a:t> can </a:t>
            </a:r>
            <a:r>
              <a:rPr lang="it-IT" dirty="0" err="1"/>
              <a:t>see</a:t>
            </a:r>
            <a:r>
              <a:rPr lang="it-IT" dirty="0"/>
              <a:t> the </a:t>
            </a:r>
            <a:r>
              <a:rPr lang="it-IT" dirty="0" err="1"/>
              <a:t>advantage</a:t>
            </a:r>
            <a:r>
              <a:rPr lang="it-IT" dirty="0"/>
              <a:t> of </a:t>
            </a:r>
            <a:r>
              <a:rPr lang="it-IT" dirty="0" err="1"/>
              <a:t>having</a:t>
            </a:r>
            <a:r>
              <a:rPr lang="it-IT" dirty="0"/>
              <a:t> a </a:t>
            </a:r>
            <a:r>
              <a:rPr lang="it-IT" dirty="0" err="1"/>
              <a:t>multilevel</a:t>
            </a:r>
            <a:r>
              <a:rPr lang="it-IT" dirty="0"/>
              <a:t> IPS </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second</a:t>
            </a:r>
            <a:r>
              <a:rPr lang="it-IT" dirty="0"/>
              <a:t> </a:t>
            </a:r>
            <a:r>
              <a:rPr lang="it-IT" dirty="0" err="1"/>
              <a:t>experiment</a:t>
            </a:r>
            <a:r>
              <a:rPr lang="it-IT" dirty="0"/>
              <a:t> show the TPR and the FP </a:t>
            </a:r>
            <a:r>
              <a:rPr lang="it-IT" dirty="0" err="1"/>
              <a:t>if</a:t>
            </a:r>
            <a:r>
              <a:rPr lang="it-IT" dirty="0"/>
              <a:t> </a:t>
            </a:r>
            <a:r>
              <a:rPr lang="it-IT" dirty="0" err="1"/>
              <a:t>there</a:t>
            </a:r>
            <a:r>
              <a:rPr lang="it-IT" dirty="0"/>
              <a:t> </a:t>
            </a:r>
            <a:r>
              <a:rPr lang="it-IT" dirty="0" err="1"/>
              <a:t>is</a:t>
            </a:r>
            <a:r>
              <a:rPr lang="it-IT" dirty="0"/>
              <a:t> a </a:t>
            </a:r>
            <a:r>
              <a:rPr lang="it-IT" dirty="0" err="1"/>
              <a:t>misconfigured</a:t>
            </a:r>
            <a:r>
              <a:rPr lang="it-IT" dirty="0"/>
              <a:t> IPS in the network </a:t>
            </a:r>
            <a:r>
              <a:rPr lang="it-IT" dirty="0" err="1"/>
              <a:t>that</a:t>
            </a:r>
            <a:r>
              <a:rPr lang="it-IT" dirty="0"/>
              <a:t> comunicate with the </a:t>
            </a:r>
            <a:r>
              <a:rPr lang="it-IT" dirty="0" err="1"/>
              <a:t>wrong</a:t>
            </a:r>
            <a:r>
              <a:rPr lang="it-IT" dirty="0"/>
              <a:t> IPS.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Nowadays</a:t>
            </a:r>
            <a:r>
              <a:rPr lang="it-IT" dirty="0"/>
              <a:t> DDOS </a:t>
            </a:r>
            <a:r>
              <a:rPr lang="it-IT" dirty="0" err="1"/>
              <a:t>is</a:t>
            </a:r>
            <a:r>
              <a:rPr lang="it-IT" dirty="0"/>
              <a:t> </a:t>
            </a:r>
            <a:r>
              <a:rPr lang="it-IT" dirty="0" err="1"/>
              <a:t>one</a:t>
            </a:r>
            <a:r>
              <a:rPr lang="it-IT" dirty="0"/>
              <a:t> of the major network security </a:t>
            </a:r>
            <a:r>
              <a:rPr lang="it-IT" dirty="0" err="1"/>
              <a:t>threat</a:t>
            </a:r>
            <a:r>
              <a:rPr lang="it-IT" dirty="0"/>
              <a:t> and </a:t>
            </a:r>
            <a:r>
              <a:rPr lang="it-IT" dirty="0" err="1"/>
              <a:t>during</a:t>
            </a:r>
            <a:r>
              <a:rPr lang="it-IT" dirty="0"/>
              <a:t> the </a:t>
            </a:r>
            <a:r>
              <a:rPr lang="it-IT" dirty="0" err="1"/>
              <a:t>years</a:t>
            </a:r>
            <a:r>
              <a:rPr lang="it-IT" dirty="0"/>
              <a:t> </a:t>
            </a:r>
            <a:r>
              <a:rPr lang="it-IT" dirty="0" err="1"/>
              <a:t>many</a:t>
            </a:r>
            <a:r>
              <a:rPr lang="it-IT" dirty="0"/>
              <a:t> security </a:t>
            </a:r>
            <a:r>
              <a:rPr lang="it-IT" dirty="0" err="1"/>
              <a:t>systems</a:t>
            </a:r>
            <a:r>
              <a:rPr lang="it-IT" dirty="0"/>
              <a:t> </a:t>
            </a:r>
            <a:r>
              <a:rPr lang="it-IT" dirty="0" err="1"/>
              <a:t>was</a:t>
            </a:r>
            <a:r>
              <a:rPr lang="it-IT" dirty="0"/>
              <a:t> </a:t>
            </a:r>
            <a:r>
              <a:rPr lang="it-IT" dirty="0" err="1"/>
              <a:t>developed</a:t>
            </a:r>
            <a:r>
              <a:rPr lang="it-IT" dirty="0"/>
              <a:t> for </a:t>
            </a:r>
            <a:r>
              <a:rPr lang="it-IT" dirty="0" err="1"/>
              <a:t>specific</a:t>
            </a:r>
            <a:r>
              <a:rPr lang="it-IT" dirty="0"/>
              <a:t> DDOS </a:t>
            </a:r>
            <a:r>
              <a:rPr lang="it-IT" dirty="0" err="1"/>
              <a:t>attack</a:t>
            </a:r>
            <a:r>
              <a:rPr lang="it-IT" dirty="0"/>
              <a:t> </a:t>
            </a:r>
            <a:r>
              <a:rPr lang="it-IT" dirty="0" err="1"/>
              <a:t>but</a:t>
            </a:r>
            <a:r>
              <a:rPr lang="it-IT" dirty="0"/>
              <a:t> no </a:t>
            </a:r>
            <a:r>
              <a:rPr lang="it-IT" dirty="0" err="1"/>
              <a:t>one</a:t>
            </a:r>
            <a:r>
              <a:rPr lang="it-IT" dirty="0"/>
              <a:t> of </a:t>
            </a:r>
            <a:r>
              <a:rPr lang="it-IT" dirty="0" err="1"/>
              <a:t>those</a:t>
            </a:r>
            <a:r>
              <a:rPr lang="it-IT" dirty="0"/>
              <a:t> security </a:t>
            </a:r>
            <a:r>
              <a:rPr lang="it-IT" dirty="0" err="1"/>
              <a:t>system</a:t>
            </a:r>
            <a:r>
              <a:rPr lang="it-IT" dirty="0"/>
              <a:t> can </a:t>
            </a:r>
            <a:r>
              <a:rPr lang="it-IT" dirty="0" err="1"/>
              <a:t>guarantee</a:t>
            </a:r>
            <a:r>
              <a:rPr lang="it-IT" dirty="0"/>
              <a:t> </a:t>
            </a:r>
            <a:r>
              <a:rPr lang="it-IT" dirty="0" err="1"/>
              <a:t>protection</a:t>
            </a:r>
            <a:r>
              <a:rPr lang="it-IT" dirty="0"/>
              <a:t> from a general </a:t>
            </a:r>
            <a:r>
              <a:rPr lang="it-IT" dirty="0" err="1"/>
              <a:t>attack</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a:t>So </a:t>
            </a:r>
            <a:r>
              <a:rPr lang="it-IT" dirty="0" err="1"/>
              <a:t>we</a:t>
            </a:r>
            <a:r>
              <a:rPr lang="it-IT" dirty="0"/>
              <a:t> are </a:t>
            </a:r>
            <a:r>
              <a:rPr lang="it-IT" dirty="0" err="1"/>
              <a:t>going</a:t>
            </a:r>
            <a:r>
              <a:rPr lang="it-IT" dirty="0"/>
              <a:t> to </a:t>
            </a:r>
            <a:r>
              <a:rPr lang="it-IT" dirty="0" err="1"/>
              <a:t>see</a:t>
            </a:r>
            <a:r>
              <a:rPr lang="it-IT" dirty="0"/>
              <a:t> </a:t>
            </a:r>
            <a:r>
              <a:rPr lang="it-IT" dirty="0" err="1"/>
              <a:t>which</a:t>
            </a:r>
            <a:r>
              <a:rPr lang="it-IT" dirty="0"/>
              <a:t> </a:t>
            </a:r>
            <a:r>
              <a:rPr lang="it-IT" dirty="0" err="1"/>
              <a:t>feature</a:t>
            </a:r>
            <a:r>
              <a:rPr lang="it-IT" dirty="0"/>
              <a:t> a </a:t>
            </a:r>
            <a:r>
              <a:rPr lang="it-IT" dirty="0" err="1"/>
              <a:t>good</a:t>
            </a:r>
            <a:r>
              <a:rPr lang="it-IT" dirty="0"/>
              <a:t> </a:t>
            </a:r>
            <a:r>
              <a:rPr lang="it-IT" dirty="0" err="1"/>
              <a:t>defence</a:t>
            </a:r>
            <a:r>
              <a:rPr lang="it-IT" dirty="0"/>
              <a:t> </a:t>
            </a:r>
            <a:r>
              <a:rPr lang="it-IT" dirty="0" err="1"/>
              <a:t>framework</a:t>
            </a:r>
            <a:r>
              <a:rPr lang="it-IT" dirty="0"/>
              <a:t> </a:t>
            </a:r>
            <a:r>
              <a:rPr lang="it-IT" dirty="0" err="1"/>
              <a:t>should</a:t>
            </a:r>
            <a:r>
              <a:rPr lang="it-IT" dirty="0"/>
              <a:t> </a:t>
            </a:r>
            <a:r>
              <a:rPr lang="it-IT" dirty="0" err="1"/>
              <a:t>have</a:t>
            </a:r>
            <a:r>
              <a:rPr lang="it-IT" dirty="0"/>
              <a:t> to </a:t>
            </a:r>
            <a:r>
              <a:rPr lang="it-IT" dirty="0" err="1"/>
              <a:t>handle</a:t>
            </a:r>
            <a:r>
              <a:rPr lang="it-IT" dirty="0"/>
              <a:t> a general DDOS </a:t>
            </a:r>
            <a:r>
              <a:rPr lang="it-IT" dirty="0" err="1"/>
              <a:t>attack</a:t>
            </a:r>
            <a:r>
              <a:rPr lang="it-IT" dirty="0"/>
              <a: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As</a:t>
            </a:r>
            <a:r>
              <a:rPr lang="it-IT" dirty="0"/>
              <a:t> </a:t>
            </a:r>
            <a:r>
              <a:rPr lang="it-IT" dirty="0" err="1"/>
              <a:t>we</a:t>
            </a:r>
            <a:r>
              <a:rPr lang="it-IT" dirty="0"/>
              <a:t> </a:t>
            </a:r>
            <a:r>
              <a:rPr lang="it-IT" dirty="0" err="1"/>
              <a:t>have</a:t>
            </a:r>
            <a:r>
              <a:rPr lang="it-IT" dirty="0"/>
              <a:t> </a:t>
            </a:r>
            <a:r>
              <a:rPr lang="it-IT" dirty="0" err="1"/>
              <a:t>seen</a:t>
            </a:r>
            <a:r>
              <a:rPr lang="it-IT" dirty="0"/>
              <a:t> </a:t>
            </a:r>
            <a:r>
              <a:rPr lang="it-IT" dirty="0" err="1"/>
              <a:t>FireCon</a:t>
            </a:r>
            <a:r>
              <a:rPr lang="it-IT" dirty="0"/>
              <a:t> </a:t>
            </a:r>
            <a:r>
              <a:rPr lang="it-IT" dirty="0" err="1"/>
              <a:t>that</a:t>
            </a:r>
            <a:r>
              <a:rPr lang="it-IT" dirty="0"/>
              <a:t> </a:t>
            </a:r>
            <a:r>
              <a:rPr lang="it-IT" dirty="0" err="1"/>
              <a:t>is</a:t>
            </a:r>
            <a:r>
              <a:rPr lang="it-IT" dirty="0"/>
              <a:t> a </a:t>
            </a:r>
            <a:r>
              <a:rPr lang="it-IT" dirty="0" err="1"/>
              <a:t>distributed</a:t>
            </a:r>
            <a:r>
              <a:rPr lang="it-IT" dirty="0"/>
              <a:t> </a:t>
            </a:r>
            <a:r>
              <a:rPr lang="it-IT" dirty="0" err="1"/>
              <a:t>defence</a:t>
            </a:r>
            <a:r>
              <a:rPr lang="it-IT" dirty="0"/>
              <a:t> </a:t>
            </a:r>
            <a:r>
              <a:rPr lang="it-IT" dirty="0" err="1"/>
              <a:t>system</a:t>
            </a:r>
            <a:r>
              <a:rPr lang="it-IT" dirty="0"/>
              <a:t> can mitigate </a:t>
            </a:r>
            <a:r>
              <a:rPr lang="it-IT" dirty="0" err="1"/>
              <a:t>specific</a:t>
            </a:r>
            <a:r>
              <a:rPr lang="it-IT" dirty="0"/>
              <a:t> DDOS </a:t>
            </a:r>
            <a:r>
              <a:rPr lang="it-IT" dirty="0" err="1"/>
              <a:t>flooding</a:t>
            </a:r>
            <a:r>
              <a:rPr lang="it-IT" dirty="0"/>
              <a:t> </a:t>
            </a:r>
            <a:r>
              <a:rPr lang="it-IT" dirty="0" err="1"/>
              <a:t>attacks</a:t>
            </a:r>
            <a:r>
              <a:rPr lang="it-IT" dirty="0"/>
              <a:t>, for general </a:t>
            </a:r>
            <a:r>
              <a:rPr lang="it-IT" dirty="0" err="1"/>
              <a:t>porpous</a:t>
            </a:r>
            <a:r>
              <a:rPr lang="it-IT" dirty="0"/>
              <a:t> </a:t>
            </a:r>
            <a:r>
              <a:rPr lang="it-IT" dirty="0" err="1"/>
              <a:t>is</a:t>
            </a:r>
            <a:r>
              <a:rPr lang="it-IT" dirty="0"/>
              <a:t> </a:t>
            </a:r>
            <a:r>
              <a:rPr lang="it-IT" dirty="0" err="1"/>
              <a:t>needed</a:t>
            </a:r>
            <a:r>
              <a:rPr lang="it-IT" dirty="0"/>
              <a:t> an </a:t>
            </a:r>
            <a:r>
              <a:rPr lang="it-IT" dirty="0" err="1"/>
              <a:t>heterogeneous</a:t>
            </a:r>
            <a:r>
              <a:rPr lang="it-IT" dirty="0"/>
              <a:t> </a:t>
            </a:r>
            <a:r>
              <a:rPr lang="it-IT" dirty="0" err="1"/>
              <a:t>defence</a:t>
            </a:r>
            <a:r>
              <a:rPr lang="it-IT" dirty="0"/>
              <a:t> </a:t>
            </a:r>
            <a:r>
              <a:rPr lang="it-IT" dirty="0" err="1"/>
              <a:t>system</a:t>
            </a:r>
            <a:r>
              <a:rPr lang="it-IT" dirty="0"/>
              <a:t> </a:t>
            </a:r>
            <a:r>
              <a:rPr lang="it-IT" dirty="0" err="1"/>
              <a:t>as</a:t>
            </a:r>
            <a:r>
              <a:rPr lang="it-IT" dirty="0"/>
              <a:t> </a:t>
            </a:r>
            <a:r>
              <a:rPr lang="it-IT" dirty="0" err="1"/>
              <a:t>DefCon</a:t>
            </a:r>
            <a:r>
              <a:rPr lang="it-IT" dirty="0"/>
              <a: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0" name="Shape 1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Shape 1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7" name="Shape 19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A DDOS </a:t>
            </a:r>
            <a:r>
              <a:rPr lang="it-IT" dirty="0" err="1"/>
              <a:t>attack</a:t>
            </a:r>
            <a:r>
              <a:rPr lang="it-IT" dirty="0"/>
              <a:t> </a:t>
            </a:r>
            <a:r>
              <a:rPr lang="it-IT" dirty="0" err="1"/>
              <a:t>occurs</a:t>
            </a:r>
            <a:r>
              <a:rPr lang="it-IT" dirty="0"/>
              <a:t> </a:t>
            </a:r>
            <a:r>
              <a:rPr lang="it-IT" dirty="0" err="1"/>
              <a:t>when</a:t>
            </a:r>
            <a:r>
              <a:rPr lang="it-IT" dirty="0"/>
              <a:t> multiple </a:t>
            </a:r>
            <a:r>
              <a:rPr lang="it-IT" dirty="0" err="1"/>
              <a:t>malicious</a:t>
            </a:r>
            <a:r>
              <a:rPr lang="it-IT" dirty="0"/>
              <a:t> machine </a:t>
            </a:r>
            <a:r>
              <a:rPr lang="it-IT" dirty="0" err="1"/>
              <a:t>generates</a:t>
            </a:r>
            <a:r>
              <a:rPr lang="it-IT" dirty="0"/>
              <a:t> a large </a:t>
            </a:r>
            <a:r>
              <a:rPr lang="it-IT" dirty="0" err="1"/>
              <a:t>traffic</a:t>
            </a:r>
            <a:r>
              <a:rPr lang="it-IT" dirty="0"/>
              <a:t> volume  to a </a:t>
            </a:r>
            <a:r>
              <a:rPr lang="it-IT" dirty="0" err="1"/>
              <a:t>victim</a:t>
            </a:r>
            <a:r>
              <a:rPr lang="it-IT" dirty="0"/>
              <a:t> with the </a:t>
            </a:r>
            <a:r>
              <a:rPr lang="it-IT" dirty="0" err="1"/>
              <a:t>aim</a:t>
            </a:r>
            <a:r>
              <a:rPr lang="it-IT" dirty="0"/>
              <a:t> to </a:t>
            </a:r>
            <a:r>
              <a:rPr lang="it-IT" dirty="0" err="1"/>
              <a:t>occupy</a:t>
            </a:r>
            <a:r>
              <a:rPr lang="it-IT" dirty="0"/>
              <a:t> </a:t>
            </a:r>
            <a:r>
              <a:rPr lang="it-IT" dirty="0" err="1"/>
              <a:t>resources</a:t>
            </a:r>
            <a:r>
              <a:rPr lang="it-IT" dirty="0"/>
              <a:t> and so generate a </a:t>
            </a:r>
            <a:r>
              <a:rPr lang="it-IT" dirty="0" err="1"/>
              <a:t>denial</a:t>
            </a:r>
            <a:r>
              <a:rPr lang="it-IT" dirty="0"/>
              <a:t> of service.</a:t>
            </a:r>
          </a:p>
          <a:p>
            <a:pPr marL="0" lvl="0" indent="0">
              <a:spcBef>
                <a:spcPts val="0"/>
              </a:spcBef>
              <a:spcAft>
                <a:spcPts val="0"/>
              </a:spcAft>
              <a:buNone/>
            </a:pPr>
            <a:endParaRPr lang="it-IT" dirty="0"/>
          </a:p>
          <a:p>
            <a:pPr marL="0" lvl="0" indent="0">
              <a:spcBef>
                <a:spcPts val="0"/>
              </a:spcBef>
              <a:spcAft>
                <a:spcPts val="0"/>
              </a:spcAft>
              <a:buNone/>
            </a:pPr>
            <a:r>
              <a:rPr lang="it-IT" dirty="0"/>
              <a:t>DDOS </a:t>
            </a:r>
            <a:r>
              <a:rPr lang="it-IT" dirty="0" err="1"/>
              <a:t>attack</a:t>
            </a:r>
            <a:r>
              <a:rPr lang="it-IT" dirty="0"/>
              <a:t> </a:t>
            </a:r>
            <a:r>
              <a:rPr lang="it-IT" dirty="0" err="1"/>
              <a:t>is</a:t>
            </a:r>
            <a:r>
              <a:rPr lang="it-IT" dirty="0"/>
              <a:t> </a:t>
            </a:r>
            <a:r>
              <a:rPr lang="it-IT" dirty="0" err="1"/>
              <a:t>difficult</a:t>
            </a:r>
            <a:r>
              <a:rPr lang="it-IT" dirty="0"/>
              <a:t> to mitigate </a:t>
            </a:r>
            <a:r>
              <a:rPr lang="it-IT" dirty="0" err="1"/>
              <a:t>because</a:t>
            </a:r>
            <a:r>
              <a:rPr lang="it-IT" dirty="0"/>
              <a:t> of the </a:t>
            </a:r>
            <a:r>
              <a:rPr lang="it-IT" dirty="0" err="1"/>
              <a:t>following</a:t>
            </a:r>
            <a:r>
              <a:rPr lang="it-IT" dirty="0"/>
              <a:t> </a:t>
            </a:r>
            <a:r>
              <a:rPr lang="it-IT" dirty="0" err="1"/>
              <a:t>feature</a:t>
            </a:r>
            <a:r>
              <a:rPr lang="it-IT" dirty="0"/>
              <a:t> </a:t>
            </a:r>
            <a:r>
              <a:rPr lang="it-IT" dirty="0" err="1"/>
              <a:t>that</a:t>
            </a:r>
            <a:r>
              <a:rPr lang="it-IT" dirty="0"/>
              <a:t> </a:t>
            </a:r>
            <a:r>
              <a:rPr lang="it-IT" dirty="0" err="1"/>
              <a:t>it</a:t>
            </a:r>
            <a:r>
              <a:rPr lang="it-IT" dirty="0"/>
              <a:t> </a:t>
            </a:r>
            <a:r>
              <a:rPr lang="it-IT" dirty="0" err="1"/>
              <a:t>has</a:t>
            </a:r>
            <a:r>
              <a:rPr lang="it-IT" dirty="0"/>
              <a:t> :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LARGE VOLUME:</a:t>
            </a:r>
            <a:r>
              <a:rPr lang="it-IT" dirty="0"/>
              <a:t> a big </a:t>
            </a:r>
            <a:r>
              <a:rPr lang="it-IT" dirty="0" err="1"/>
              <a:t>traffic</a:t>
            </a:r>
            <a:r>
              <a:rPr lang="it-IT" dirty="0"/>
              <a:t> volume can </a:t>
            </a:r>
            <a:r>
              <a:rPr lang="it-IT" dirty="0" err="1"/>
              <a:t>overhelm</a:t>
            </a:r>
            <a:r>
              <a:rPr lang="it-IT" dirty="0"/>
              <a:t> </a:t>
            </a:r>
            <a:r>
              <a:rPr lang="it-IT" dirty="0" err="1"/>
              <a:t>also</a:t>
            </a:r>
            <a:r>
              <a:rPr lang="it-IT" dirty="0"/>
              <a:t> a </a:t>
            </a:r>
            <a:r>
              <a:rPr lang="it-IT" dirty="0" err="1"/>
              <a:t>defence</a:t>
            </a:r>
            <a:r>
              <a:rPr lang="it-IT" dirty="0"/>
              <a:t> </a:t>
            </a:r>
            <a:r>
              <a:rPr lang="it-IT" dirty="0" err="1"/>
              <a:t>system</a:t>
            </a:r>
            <a:r>
              <a:rPr lang="it-IT" dirty="0"/>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SEEMINGLY LEGITIMATE PACKETS: </a:t>
            </a:r>
            <a:r>
              <a:rPr lang="it-IT" sz="1100" b="0" i="0" u="none" strike="noStrike" cap="none" dirty="0" err="1">
                <a:solidFill>
                  <a:srgbClr val="000000"/>
                </a:solidFill>
                <a:effectLst/>
                <a:latin typeface="Arial"/>
                <a:ea typeface="Arial"/>
                <a:cs typeface="Arial"/>
                <a:sym typeface="Arial"/>
              </a:rPr>
              <a:t>where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packets</a:t>
            </a:r>
            <a:r>
              <a:rPr lang="it-IT" sz="1100" b="0" i="0" u="none" strike="noStrike" cap="none" dirty="0">
                <a:solidFill>
                  <a:srgbClr val="000000"/>
                </a:solidFill>
                <a:effectLst/>
                <a:latin typeface="Arial"/>
                <a:ea typeface="Arial"/>
                <a:cs typeface="Arial"/>
                <a:sym typeface="Arial"/>
              </a:rPr>
              <a:t> can be </a:t>
            </a:r>
            <a:r>
              <a:rPr lang="it-IT" sz="1100" b="0" i="0" u="none" strike="noStrike" cap="none" dirty="0" err="1">
                <a:solidFill>
                  <a:srgbClr val="000000"/>
                </a:solidFill>
                <a:effectLst/>
                <a:latin typeface="Arial"/>
                <a:ea typeface="Arial"/>
                <a:cs typeface="Arial"/>
                <a:sym typeface="Arial"/>
              </a:rPr>
              <a:t>identical</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and a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cannot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reach</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decision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based</a:t>
            </a:r>
            <a:r>
              <a:rPr lang="it-IT" sz="1100" b="0" i="0" u="none" strike="noStrike" cap="none" dirty="0">
                <a:solidFill>
                  <a:srgbClr val="000000"/>
                </a:solidFill>
                <a:effectLst/>
                <a:latin typeface="Arial"/>
                <a:ea typeface="Arial"/>
                <a:cs typeface="Arial"/>
                <a:sym typeface="Arial"/>
              </a:rPr>
              <a:t> on </a:t>
            </a:r>
            <a:r>
              <a:rPr lang="it-IT" sz="1100" b="0" i="0" u="none" strike="noStrike" cap="none" dirty="0" err="1">
                <a:solidFill>
                  <a:srgbClr val="000000"/>
                </a:solidFill>
                <a:effectLst/>
                <a:latin typeface="Arial"/>
                <a:ea typeface="Arial"/>
                <a:cs typeface="Arial"/>
                <a:sym typeface="Arial"/>
              </a:rPr>
              <a:t>individual</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IP SPOOFING: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use a </a:t>
            </a:r>
            <a:r>
              <a:rPr lang="it-IT" sz="1100" b="0" i="0" u="none" strike="noStrike" cap="none" dirty="0" err="1">
                <a:solidFill>
                  <a:srgbClr val="000000"/>
                </a:solidFill>
                <a:effectLst/>
                <a:latin typeface="Arial"/>
                <a:ea typeface="Arial"/>
                <a:cs typeface="Arial"/>
                <a:sym typeface="Arial"/>
              </a:rPr>
              <a:t>fake</a:t>
            </a:r>
            <a:r>
              <a:rPr lang="it-IT" sz="1100" b="0" i="0" u="none" strike="noStrike" cap="none" dirty="0">
                <a:solidFill>
                  <a:srgbClr val="000000"/>
                </a:solidFill>
                <a:effectLst/>
                <a:latin typeface="Arial"/>
                <a:ea typeface="Arial"/>
                <a:cs typeface="Arial"/>
                <a:sym typeface="Arial"/>
              </a:rPr>
              <a:t> source </a:t>
            </a:r>
            <a:r>
              <a:rPr lang="it-IT" sz="1100" b="0" i="0" u="none" strike="noStrike" cap="none" dirty="0" err="1">
                <a:solidFill>
                  <a:srgbClr val="000000"/>
                </a:solidFill>
                <a:effectLst/>
                <a:latin typeface="Arial"/>
                <a:ea typeface="Arial"/>
                <a:cs typeface="Arial"/>
                <a:sym typeface="Arial"/>
              </a:rPr>
              <a:t>address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disguise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endParaRPr lang="it-IT"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solution</a:t>
            </a:r>
            <a:r>
              <a:rPr lang="it-IT" dirty="0"/>
              <a:t> for DDOS </a:t>
            </a:r>
            <a:r>
              <a:rPr lang="it-IT" dirty="0" err="1"/>
              <a:t>attack</a:t>
            </a:r>
            <a:r>
              <a:rPr lang="it-IT" dirty="0"/>
              <a:t> </a:t>
            </a:r>
            <a:r>
              <a:rPr lang="it-IT" dirty="0" err="1"/>
              <a:t>is</a:t>
            </a:r>
            <a:r>
              <a:rPr lang="it-IT" dirty="0"/>
              <a:t> to </a:t>
            </a:r>
            <a:r>
              <a:rPr lang="it-IT" dirty="0" err="1"/>
              <a:t>detect</a:t>
            </a:r>
            <a:r>
              <a:rPr lang="it-IT" dirty="0"/>
              <a:t> </a:t>
            </a:r>
            <a:r>
              <a:rPr lang="it-IT" dirty="0" err="1"/>
              <a:t>it</a:t>
            </a:r>
            <a:r>
              <a:rPr lang="it-IT" dirty="0"/>
              <a:t> and </a:t>
            </a:r>
            <a:r>
              <a:rPr lang="it-IT" dirty="0" err="1"/>
              <a:t>cut</a:t>
            </a:r>
            <a:r>
              <a:rPr lang="it-IT" dirty="0"/>
              <a:t> off the </a:t>
            </a:r>
            <a:r>
              <a:rPr lang="it-IT" dirty="0" err="1"/>
              <a:t>attack</a:t>
            </a:r>
            <a:r>
              <a:rPr lang="it-IT" dirty="0"/>
              <a:t> </a:t>
            </a:r>
            <a:r>
              <a:rPr lang="it-IT" dirty="0" err="1"/>
              <a:t>traffic</a:t>
            </a:r>
            <a:r>
              <a:rPr lang="it-IT" dirty="0"/>
              <a:t>, to do </a:t>
            </a:r>
            <a:r>
              <a:rPr lang="it-IT" dirty="0" err="1"/>
              <a:t>that</a:t>
            </a:r>
            <a:r>
              <a:rPr lang="it-IT" dirty="0"/>
              <a:t> a </a:t>
            </a:r>
            <a:r>
              <a:rPr lang="it-IT" dirty="0" err="1"/>
              <a:t>defence</a:t>
            </a:r>
            <a:r>
              <a:rPr lang="it-IT" dirty="0"/>
              <a:t> </a:t>
            </a:r>
            <a:r>
              <a:rPr lang="it-IT" dirty="0" err="1"/>
              <a:t>system</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following</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ACCURATE DETENCTION: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an high </a:t>
            </a:r>
            <a:r>
              <a:rPr lang="it-IT" sz="1100" b="0" i="0" u="none" strike="noStrike" cap="none" dirty="0" err="1">
                <a:solidFill>
                  <a:srgbClr val="000000"/>
                </a:solidFill>
                <a:effectLst/>
                <a:latin typeface="Arial"/>
                <a:ea typeface="Arial"/>
                <a:cs typeface="Arial"/>
                <a:sym typeface="Arial"/>
              </a:rPr>
              <a:t>level</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accuracy</a:t>
            </a:r>
            <a:r>
              <a:rPr lang="it-IT" sz="1100" b="0" i="0" u="none" strike="noStrike" cap="none" dirty="0">
                <a:solidFill>
                  <a:srgbClr val="000000"/>
                </a:solidFill>
                <a:effectLst/>
                <a:latin typeface="Arial"/>
                <a:ea typeface="Arial"/>
                <a:cs typeface="Arial"/>
                <a:sym typeface="Arial"/>
              </a:rPr>
              <a:t> with </a:t>
            </a:r>
            <a:r>
              <a:rPr lang="it-IT" sz="1100" b="0" i="0" u="none" strike="noStrike" cap="none" dirty="0" err="1">
                <a:solidFill>
                  <a:srgbClr val="000000"/>
                </a:solidFill>
                <a:effectLst/>
                <a:latin typeface="Arial"/>
                <a:ea typeface="Arial"/>
                <a:cs typeface="Arial"/>
                <a:sym typeface="Arial"/>
              </a:rPr>
              <a:t>few</a:t>
            </a:r>
            <a:r>
              <a:rPr lang="it-IT" sz="1100" b="0" i="0" u="none" strike="noStrike" cap="none" dirty="0">
                <a:solidFill>
                  <a:srgbClr val="000000"/>
                </a:solidFill>
                <a:effectLst/>
                <a:latin typeface="Arial"/>
                <a:ea typeface="Arial"/>
                <a:cs typeface="Arial"/>
                <a:sym typeface="Arial"/>
              </a:rPr>
              <a:t> false positive </a:t>
            </a:r>
            <a:r>
              <a:rPr lang="it-IT" sz="1100" b="0" i="0" u="none" strike="noStrike" cap="none" dirty="0" err="1">
                <a:solidFill>
                  <a:srgbClr val="000000"/>
                </a:solidFill>
                <a:effectLst/>
                <a:latin typeface="Arial"/>
                <a:ea typeface="Arial"/>
                <a:cs typeface="Arial"/>
                <a:sym typeface="Arial"/>
              </a:rPr>
              <a:t>attacks</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EFFECTIVE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reduce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handable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levels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regardless</a:t>
            </a:r>
            <a:r>
              <a:rPr lang="it-IT" sz="1100" b="0" i="0" u="none" strike="noStrike" cap="none" dirty="0">
                <a:solidFill>
                  <a:srgbClr val="000000"/>
                </a:solidFill>
                <a:effectLst/>
                <a:latin typeface="Arial"/>
                <a:ea typeface="Arial"/>
                <a:cs typeface="Arial"/>
                <a:sym typeface="Arial"/>
              </a:rPr>
              <a:t> volume and </a:t>
            </a:r>
            <a:r>
              <a:rPr lang="it-IT" sz="1100" b="0" i="0" u="none" strike="noStrike" cap="none" dirty="0" err="1">
                <a:solidFill>
                  <a:srgbClr val="000000"/>
                </a:solidFill>
                <a:effectLst/>
                <a:latin typeface="Arial"/>
                <a:ea typeface="Arial"/>
                <a:cs typeface="Arial"/>
                <a:sym typeface="Arial"/>
              </a:rPr>
              <a:t>distribution</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SELECTIVE RESPONSE: The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must be </a:t>
            </a:r>
            <a:r>
              <a:rPr lang="it-IT" sz="1100" b="0" i="0" u="none" strike="noStrike" cap="none" dirty="0" err="1">
                <a:solidFill>
                  <a:srgbClr val="000000"/>
                </a:solidFill>
                <a:effectLst/>
                <a:latin typeface="Arial"/>
                <a:ea typeface="Arial"/>
                <a:cs typeface="Arial"/>
                <a:sym typeface="Arial"/>
              </a:rPr>
              <a:t>able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ensuring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good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quality</a:t>
            </a:r>
            <a:r>
              <a:rPr lang="it-IT" sz="1100" b="0" i="0" u="none" strike="noStrike" cap="none" dirty="0">
                <a:solidFill>
                  <a:srgbClr val="000000"/>
                </a:solidFill>
                <a:effectLst/>
                <a:latin typeface="Arial"/>
                <a:ea typeface="Arial"/>
                <a:cs typeface="Arial"/>
                <a:sym typeface="Arial"/>
              </a:rPr>
              <a:t> service to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also</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during</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a:t>
            </a:r>
            <a:endParaRPr lang="it-IT" dirty="0"/>
          </a:p>
          <a:p>
            <a:pPr marL="0" lvl="0" indent="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The </a:t>
            </a:r>
            <a:r>
              <a:rPr lang="it-IT" dirty="0" err="1"/>
              <a:t>current</a:t>
            </a:r>
            <a:r>
              <a:rPr lang="it-IT" dirty="0"/>
              <a:t> DDOS </a:t>
            </a:r>
            <a:r>
              <a:rPr lang="it-IT" dirty="0" err="1"/>
              <a:t>defence</a:t>
            </a:r>
            <a:r>
              <a:rPr lang="it-IT" dirty="0"/>
              <a:t> </a:t>
            </a:r>
            <a:r>
              <a:rPr lang="it-IT" dirty="0" err="1"/>
              <a:t>systems</a:t>
            </a:r>
            <a:r>
              <a:rPr lang="it-IT" dirty="0"/>
              <a:t> use </a:t>
            </a:r>
            <a:r>
              <a:rPr lang="it-IT" dirty="0" err="1"/>
              <a:t>paradigms</a:t>
            </a:r>
            <a:r>
              <a:rPr lang="it-IT" dirty="0"/>
              <a:t> </a:t>
            </a:r>
            <a:r>
              <a:rPr lang="it-IT" dirty="0" err="1"/>
              <a:t>that</a:t>
            </a:r>
            <a:r>
              <a:rPr lang="it-IT" dirty="0"/>
              <a:t> </a:t>
            </a:r>
            <a:r>
              <a:rPr lang="it-IT" dirty="0" err="1"/>
              <a:t>lead</a:t>
            </a:r>
            <a:r>
              <a:rPr lang="it-IT" dirty="0"/>
              <a:t> </a:t>
            </a:r>
            <a:r>
              <a:rPr lang="it-IT" dirty="0" err="1"/>
              <a:t>poor</a:t>
            </a:r>
            <a:r>
              <a:rPr lang="it-IT" dirty="0"/>
              <a:t> performance</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AUTONOMOUS DEFENCE: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one</a:t>
            </a:r>
            <a:r>
              <a:rPr lang="it-IT" sz="1100" b="0" i="0" u="none" strike="noStrike" cap="none" dirty="0">
                <a:solidFill>
                  <a:srgbClr val="000000"/>
                </a:solidFill>
                <a:effectLst/>
                <a:latin typeface="Arial"/>
                <a:ea typeface="Arial"/>
                <a:cs typeface="Arial"/>
                <a:sym typeface="Arial"/>
              </a:rPr>
              <a:t> or multiple machine </a:t>
            </a:r>
            <a:r>
              <a:rPr lang="it-IT" sz="1100" b="0" i="0" u="none" strike="noStrike" cap="none" dirty="0" err="1">
                <a:solidFill>
                  <a:srgbClr val="000000"/>
                </a:solidFill>
                <a:effectLst/>
                <a:latin typeface="Arial"/>
                <a:ea typeface="Arial"/>
                <a:cs typeface="Arial"/>
                <a:sym typeface="Arial"/>
              </a:rPr>
              <a:t>situated</a:t>
            </a:r>
            <a:r>
              <a:rPr lang="it-IT" sz="1100" b="0" i="0" u="none" strike="noStrike" cap="none" dirty="0">
                <a:solidFill>
                  <a:srgbClr val="000000"/>
                </a:solidFill>
                <a:effectLst/>
                <a:latin typeface="Arial"/>
                <a:ea typeface="Arial"/>
                <a:cs typeface="Arial"/>
                <a:sym typeface="Arial"/>
              </a:rPr>
              <a:t> in the </a:t>
            </a:r>
            <a:r>
              <a:rPr lang="it-IT" sz="1100" b="0" i="0" u="none" strike="noStrike" cap="none" dirty="0" err="1">
                <a:solidFill>
                  <a:srgbClr val="000000"/>
                </a:solidFill>
                <a:effectLst/>
                <a:latin typeface="Arial"/>
                <a:ea typeface="Arial"/>
                <a:cs typeface="Arial"/>
                <a:sym typeface="Arial"/>
              </a:rPr>
              <a:t>same</a:t>
            </a:r>
            <a:r>
              <a:rPr lang="it-IT" sz="1100" b="0" i="0" u="none" strike="noStrike" cap="none" dirty="0">
                <a:solidFill>
                  <a:srgbClr val="000000"/>
                </a:solidFill>
                <a:effectLst/>
                <a:latin typeface="Arial"/>
                <a:ea typeface="Arial"/>
                <a:cs typeface="Arial"/>
                <a:sym typeface="Arial"/>
              </a:rPr>
              <a:t> network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usually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or intermediate network . In the first case the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could</a:t>
            </a:r>
            <a:r>
              <a:rPr lang="it-IT" sz="1100" b="0" i="0" u="none" strike="noStrike" cap="none" dirty="0">
                <a:solidFill>
                  <a:srgbClr val="000000"/>
                </a:solidFill>
                <a:effectLst/>
                <a:latin typeface="Arial"/>
                <a:ea typeface="Arial"/>
                <a:cs typeface="Arial"/>
                <a:sym typeface="Arial"/>
              </a:rPr>
              <a:t> be </a:t>
            </a:r>
            <a:r>
              <a:rPr lang="it-IT" sz="1100" b="0" i="0" u="none" strike="noStrike" cap="none" dirty="0" err="1">
                <a:solidFill>
                  <a:srgbClr val="000000"/>
                </a:solidFill>
                <a:effectLst/>
                <a:latin typeface="Arial"/>
                <a:ea typeface="Arial"/>
                <a:cs typeface="Arial"/>
                <a:sym typeface="Arial"/>
              </a:rPr>
              <a:t>overwhelmed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in the </a:t>
            </a:r>
            <a:r>
              <a:rPr lang="it-IT" sz="1100" b="0" i="0" u="none" strike="noStrike" cap="none" dirty="0" err="1">
                <a:solidFill>
                  <a:srgbClr val="000000"/>
                </a:solidFill>
                <a:effectLst/>
                <a:latin typeface="Arial"/>
                <a:ea typeface="Arial"/>
                <a:cs typeface="Arial"/>
                <a:sym typeface="Arial"/>
              </a:rPr>
              <a:t>second</a:t>
            </a:r>
            <a:r>
              <a:rPr lang="it-IT" sz="1100" b="0" i="0" u="none" strike="noStrike" cap="none" dirty="0">
                <a:solidFill>
                  <a:srgbClr val="000000"/>
                </a:solidFill>
                <a:effectLst/>
                <a:latin typeface="Arial"/>
                <a:ea typeface="Arial"/>
                <a:cs typeface="Arial"/>
                <a:sym typeface="Arial"/>
              </a:rPr>
              <a:t> case, so in intermediate network, the </a:t>
            </a:r>
            <a:r>
              <a:rPr lang="it-IT" sz="1100" b="0" i="0" u="none" strike="noStrike" cap="none" dirty="0" err="1">
                <a:solidFill>
                  <a:srgbClr val="000000"/>
                </a:solidFill>
                <a:effectLst/>
                <a:latin typeface="Arial"/>
                <a:ea typeface="Arial"/>
                <a:cs typeface="Arial"/>
                <a:sym typeface="Arial"/>
              </a:rPr>
              <a:t>routers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analize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lot</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making</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difficult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selective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response</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DISTRIBUTED DEFENCE :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composed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cooperate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through</a:t>
            </a:r>
            <a:r>
              <a:rPr lang="it-IT" sz="1100" b="0" i="0" u="none" strike="noStrike" cap="none" dirty="0">
                <a:solidFill>
                  <a:srgbClr val="000000"/>
                </a:solidFill>
                <a:effectLst/>
                <a:latin typeface="Arial"/>
                <a:ea typeface="Arial"/>
                <a:cs typeface="Arial"/>
                <a:sym typeface="Arial"/>
              </a:rPr>
              <a:t> the internet , </a:t>
            </a:r>
            <a:r>
              <a:rPr lang="it-IT" sz="1100" b="0" i="0" u="none" strike="noStrike" cap="none" dirty="0" err="1">
                <a:solidFill>
                  <a:srgbClr val="000000"/>
                </a:solidFill>
                <a:effectLst/>
                <a:latin typeface="Arial"/>
                <a:ea typeface="Arial"/>
                <a:cs typeface="Arial"/>
                <a:sym typeface="Arial"/>
              </a:rPr>
              <a:t>but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don't</a:t>
            </a:r>
            <a:r>
              <a:rPr lang="it-IT" sz="1100" b="0" i="0" u="none" strike="noStrike" cap="none" dirty="0">
                <a:solidFill>
                  <a:srgbClr val="000000"/>
                </a:solidFill>
                <a:effectLst/>
                <a:latin typeface="Arial"/>
                <a:ea typeface="Arial"/>
                <a:cs typeface="Arial"/>
                <a:sym typeface="Arial"/>
              </a:rPr>
              <a:t> cooperate with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systems</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Shape 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5" name="Shape 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err="1"/>
              <a:t>Because</a:t>
            </a:r>
            <a:r>
              <a:rPr lang="it-IT" dirty="0"/>
              <a:t> of general DDOS </a:t>
            </a:r>
            <a:r>
              <a:rPr lang="it-IT" dirty="0" err="1"/>
              <a:t>threat</a:t>
            </a:r>
            <a:r>
              <a:rPr lang="it-IT" dirty="0"/>
              <a:t> </a:t>
            </a:r>
            <a:r>
              <a:rPr lang="it-IT" dirty="0" err="1"/>
              <a:t>is</a:t>
            </a:r>
            <a:r>
              <a:rPr lang="it-IT" dirty="0"/>
              <a:t> </a:t>
            </a:r>
            <a:r>
              <a:rPr lang="it-IT" dirty="0" err="1"/>
              <a:t>still</a:t>
            </a:r>
            <a:r>
              <a:rPr lang="it-IT" dirty="0"/>
              <a:t> </a:t>
            </a:r>
            <a:r>
              <a:rPr lang="it-IT" dirty="0" err="1"/>
              <a:t>unmitigated</a:t>
            </a:r>
            <a:r>
              <a:rPr lang="it-IT" dirty="0"/>
              <a:t> with the </a:t>
            </a:r>
            <a:r>
              <a:rPr lang="it-IT" dirty="0" err="1"/>
              <a:t>current</a:t>
            </a:r>
            <a:r>
              <a:rPr lang="it-IT" dirty="0"/>
              <a:t> </a:t>
            </a:r>
            <a:r>
              <a:rPr lang="it-IT" dirty="0" err="1"/>
              <a:t>paradigms</a:t>
            </a:r>
            <a:r>
              <a:rPr lang="it-IT" dirty="0"/>
              <a:t>, </a:t>
            </a:r>
            <a:r>
              <a:rPr lang="it-IT" dirty="0" err="1"/>
              <a:t>is</a:t>
            </a:r>
            <a:r>
              <a:rPr lang="it-IT" dirty="0"/>
              <a:t> </a:t>
            </a:r>
            <a:r>
              <a:rPr lang="it-IT" dirty="0" err="1"/>
              <a:t>needed</a:t>
            </a:r>
            <a:r>
              <a:rPr lang="it-IT" dirty="0"/>
              <a:t> to </a:t>
            </a:r>
            <a:r>
              <a:rPr lang="it-IT" dirty="0" err="1"/>
              <a:t>move</a:t>
            </a:r>
            <a:r>
              <a:rPr lang="it-IT" dirty="0"/>
              <a:t> to new </a:t>
            </a:r>
            <a:r>
              <a:rPr lang="it-IT" dirty="0" err="1"/>
              <a:t>paradigms</a:t>
            </a:r>
            <a:r>
              <a:rPr lang="it-IT" dirty="0"/>
              <a:t> to </a:t>
            </a:r>
            <a:r>
              <a:rPr lang="it-IT" dirty="0" err="1"/>
              <a:t>obtain</a:t>
            </a:r>
            <a:r>
              <a:rPr lang="it-IT" dirty="0"/>
              <a:t> </a:t>
            </a:r>
            <a:r>
              <a:rPr lang="it-IT" dirty="0" err="1"/>
              <a:t>good</a:t>
            </a:r>
            <a:r>
              <a:rPr lang="it-IT" dirty="0"/>
              <a:t> </a:t>
            </a:r>
            <a:r>
              <a:rPr lang="it-IT" dirty="0" err="1"/>
              <a:t>defence</a:t>
            </a:r>
            <a:r>
              <a:rPr lang="it-IT" dirty="0"/>
              <a:t> </a:t>
            </a:r>
            <a:r>
              <a:rPr lang="it-IT" dirty="0" err="1"/>
              <a:t>results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NODE SPECIALIZATION: in </a:t>
            </a:r>
            <a:r>
              <a:rPr lang="it-IT" sz="1100" b="0" i="0" u="none" strike="noStrike" cap="none" dirty="0" err="1">
                <a:solidFill>
                  <a:srgbClr val="000000"/>
                </a:solidFill>
                <a:effectLst/>
                <a:latin typeface="Arial"/>
                <a:ea typeface="Arial"/>
                <a:cs typeface="Arial"/>
                <a:sym typeface="Arial"/>
              </a:rPr>
              <a:t>this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are </a:t>
            </a:r>
            <a:r>
              <a:rPr lang="it-IT" sz="1100" b="0" i="0" u="none" strike="noStrike" cap="none" dirty="0" err="1">
                <a:solidFill>
                  <a:srgbClr val="000000"/>
                </a:solidFill>
                <a:effectLst/>
                <a:latin typeface="Arial"/>
                <a:ea typeface="Arial"/>
                <a:cs typeface="Arial"/>
                <a:sym typeface="Arial"/>
              </a:rPr>
              <a:t>specialized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specific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operation</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cooperate to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repair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detenction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done</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 , the </a:t>
            </a:r>
            <a:r>
              <a:rPr lang="it-IT" sz="1100" b="0" i="0" u="none" strike="noStrike" cap="none" dirty="0" err="1">
                <a:solidFill>
                  <a:srgbClr val="000000"/>
                </a:solidFill>
                <a:effectLst/>
                <a:latin typeface="Arial"/>
                <a:ea typeface="Arial"/>
                <a:cs typeface="Arial"/>
                <a:sym typeface="Arial"/>
              </a:rPr>
              <a:t>responce</a:t>
            </a:r>
            <a:r>
              <a:rPr lang="it-IT" sz="1100" b="0" i="0" u="none" strike="noStrike" cap="none" dirty="0">
                <a:solidFill>
                  <a:srgbClr val="000000"/>
                </a:solidFill>
                <a:effectLst/>
                <a:latin typeface="Arial"/>
                <a:ea typeface="Arial"/>
                <a:cs typeface="Arial"/>
                <a:sym typeface="Arial"/>
              </a:rPr>
              <a:t> by the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attacker</a:t>
            </a:r>
            <a:r>
              <a:rPr lang="it-IT" sz="1100" b="0" i="0" u="none" strike="noStrike" cap="none" dirty="0">
                <a:solidFill>
                  <a:srgbClr val="000000"/>
                </a:solidFill>
                <a:effectLst/>
                <a:latin typeface="Arial"/>
                <a:ea typeface="Arial"/>
                <a:cs typeface="Arial"/>
                <a:sym typeface="Arial"/>
              </a:rPr>
              <a:t> and intermediate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identify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legacy</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HETEROGENEOUS COOPERATIVE DEFENCE: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an upgrade of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specialization</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problem</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deploy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persormances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high </a:t>
            </a:r>
            <a:r>
              <a:rPr lang="it-IT" sz="1100" b="0" i="0" u="none" strike="noStrike" cap="none" dirty="0" err="1">
                <a:solidFill>
                  <a:srgbClr val="000000"/>
                </a:solidFill>
                <a:effectLst/>
                <a:latin typeface="Arial"/>
                <a:ea typeface="Arial"/>
                <a:cs typeface="Arial"/>
                <a:sym typeface="Arial"/>
              </a:rPr>
              <a:t>number</a:t>
            </a:r>
            <a:r>
              <a:rPr lang="it-IT" sz="1100" b="0" i="0" u="none" strike="noStrike" cap="none" dirty="0">
                <a:solidFill>
                  <a:srgbClr val="000000"/>
                </a:solidFill>
                <a:effectLst/>
                <a:latin typeface="Arial"/>
                <a:ea typeface="Arial"/>
                <a:cs typeface="Arial"/>
                <a:sym typeface="Arial"/>
              </a:rPr>
              <a:t> of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distributed</a:t>
            </a:r>
            <a:r>
              <a:rPr lang="it-IT" sz="1100" b="0" i="0" u="none" strike="noStrike" cap="none" dirty="0">
                <a:solidFill>
                  <a:srgbClr val="000000"/>
                </a:solidFill>
                <a:effectLst/>
                <a:latin typeface="Arial"/>
                <a:ea typeface="Arial"/>
                <a:cs typeface="Arial"/>
                <a:sym typeface="Arial"/>
              </a:rPr>
              <a:t> in the network. To </a:t>
            </a:r>
            <a:r>
              <a:rPr lang="it-IT" sz="1100" b="0" i="0" u="none" strike="noStrike" cap="none" dirty="0" err="1">
                <a:solidFill>
                  <a:srgbClr val="000000"/>
                </a:solidFill>
                <a:effectLst/>
                <a:latin typeface="Arial"/>
                <a:ea typeface="Arial"/>
                <a:cs typeface="Arial"/>
                <a:sym typeface="Arial"/>
              </a:rPr>
              <a:t>obtain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necessary</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from </a:t>
            </a:r>
            <a:r>
              <a:rPr lang="it-IT" sz="1100" b="0" i="0" u="none" strike="noStrike" cap="none" dirty="0" err="1">
                <a:solidFill>
                  <a:srgbClr val="000000"/>
                </a:solidFill>
                <a:effectLst/>
                <a:latin typeface="Arial"/>
                <a:ea typeface="Arial"/>
                <a:cs typeface="Arial"/>
                <a:sym typeface="Arial"/>
              </a:rPr>
              <a:t>different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defence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system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cooperating</a:t>
            </a:r>
            <a:r>
              <a:rPr lang="it-IT" sz="1100" b="0" i="0" u="none" strike="noStrike" cap="none" dirty="0">
                <a:solidFill>
                  <a:srgbClr val="000000"/>
                </a:solidFill>
                <a:effectLst/>
                <a:latin typeface="Arial"/>
                <a:ea typeface="Arial"/>
                <a:cs typeface="Arial"/>
                <a:sym typeface="Arial"/>
              </a:rPr>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To </a:t>
            </a:r>
            <a:r>
              <a:rPr lang="it-IT" dirty="0" err="1"/>
              <a:t>have</a:t>
            </a:r>
            <a:r>
              <a:rPr lang="it-IT" dirty="0"/>
              <a:t> an </a:t>
            </a:r>
            <a:r>
              <a:rPr lang="it-IT" dirty="0" err="1"/>
              <a:t>efficient</a:t>
            </a:r>
            <a:r>
              <a:rPr lang="it-IT" dirty="0"/>
              <a:t> DDOS </a:t>
            </a:r>
            <a:r>
              <a:rPr lang="it-IT" dirty="0" err="1"/>
              <a:t>mitigation</a:t>
            </a:r>
            <a:r>
              <a:rPr lang="it-IT" dirty="0"/>
              <a:t> </a:t>
            </a:r>
            <a:r>
              <a:rPr lang="it-IT" dirty="0" err="1"/>
              <a:t>is</a:t>
            </a:r>
            <a:r>
              <a:rPr lang="it-IT" dirty="0"/>
              <a:t> so </a:t>
            </a:r>
            <a:r>
              <a:rPr lang="it-IT" dirty="0" err="1"/>
              <a:t>necessary</a:t>
            </a:r>
            <a:r>
              <a:rPr lang="it-IT" dirty="0"/>
              <a:t> to </a:t>
            </a:r>
            <a:r>
              <a:rPr lang="it-IT" dirty="0" err="1"/>
              <a:t>move</a:t>
            </a:r>
            <a:r>
              <a:rPr lang="it-IT" dirty="0"/>
              <a:t> from </a:t>
            </a:r>
            <a:r>
              <a:rPr lang="it-IT" dirty="0" err="1"/>
              <a:t>current</a:t>
            </a:r>
            <a:r>
              <a:rPr lang="it-IT" dirty="0"/>
              <a:t> to new </a:t>
            </a:r>
            <a:r>
              <a:rPr lang="it-IT" dirty="0" err="1"/>
              <a:t>paradigm</a:t>
            </a:r>
            <a:r>
              <a:rPr lang="it-IT" dirty="0"/>
              <a:t> and to do </a:t>
            </a:r>
            <a:r>
              <a:rPr lang="it-IT" dirty="0" err="1"/>
              <a:t>that</a:t>
            </a:r>
            <a:r>
              <a:rPr lang="it-IT" dirty="0"/>
              <a:t> a new </a:t>
            </a:r>
            <a:r>
              <a:rPr lang="it-IT" dirty="0" err="1"/>
              <a:t>framework</a:t>
            </a:r>
            <a:r>
              <a:rPr lang="it-IT" dirty="0"/>
              <a:t> model </a:t>
            </a:r>
            <a:r>
              <a:rPr lang="it-IT" dirty="0" err="1"/>
              <a:t>is</a:t>
            </a:r>
            <a:r>
              <a:rPr lang="it-IT" dirty="0"/>
              <a:t> </a:t>
            </a:r>
            <a:r>
              <a:rPr lang="it-IT" dirty="0" err="1"/>
              <a:t>defined</a:t>
            </a:r>
            <a:r>
              <a:rPr lang="it-IT" dirty="0"/>
              <a:t> and </a:t>
            </a:r>
            <a:r>
              <a:rPr lang="it-IT" dirty="0" err="1"/>
              <a:t>it</a:t>
            </a:r>
            <a:r>
              <a:rPr lang="it-IT" dirty="0"/>
              <a:t> </a:t>
            </a:r>
            <a:r>
              <a:rPr lang="it-IT" dirty="0" err="1"/>
              <a:t>has</a:t>
            </a:r>
            <a:r>
              <a:rPr lang="it-IT" dirty="0"/>
              <a:t> to </a:t>
            </a:r>
            <a:r>
              <a:rPr lang="it-IT" dirty="0" err="1"/>
              <a:t>have</a:t>
            </a:r>
            <a:r>
              <a:rPr lang="it-IT" dirty="0"/>
              <a:t> </a:t>
            </a:r>
            <a:r>
              <a:rPr lang="it-IT" dirty="0" err="1"/>
              <a:t>those</a:t>
            </a:r>
            <a:r>
              <a:rPr lang="it-IT" dirty="0"/>
              <a:t> </a:t>
            </a:r>
            <a:r>
              <a:rPr lang="it-IT" dirty="0" err="1"/>
              <a:t>features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Three </a:t>
            </a:r>
            <a:r>
              <a:rPr lang="it-IT" dirty="0" err="1"/>
              <a:t>type</a:t>
            </a:r>
            <a:r>
              <a:rPr lang="it-IT" dirty="0"/>
              <a:t> of </a:t>
            </a:r>
            <a:r>
              <a:rPr lang="it-IT" dirty="0" err="1"/>
              <a:t>different</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ALERT GENERATOR: </a:t>
            </a:r>
            <a:r>
              <a:rPr lang="it-IT" sz="1100" b="0" i="0" u="none" strike="noStrike" cap="none" dirty="0" err="1">
                <a:solidFill>
                  <a:srgbClr val="000000"/>
                </a:solidFill>
                <a:effectLst/>
                <a:latin typeface="Arial"/>
                <a:ea typeface="Arial"/>
                <a:cs typeface="Arial"/>
                <a:sym typeface="Arial"/>
              </a:rPr>
              <a:t>detect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attacks</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situeted</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near</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victim</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CORE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volume </a:t>
            </a:r>
            <a:r>
              <a:rPr lang="it-IT" sz="1100" b="0" i="0" u="none" strike="noStrike" cap="none" dirty="0" err="1">
                <a:solidFill>
                  <a:srgbClr val="000000"/>
                </a:solidFill>
                <a:effectLst/>
                <a:latin typeface="Arial"/>
                <a:ea typeface="Arial"/>
                <a:cs typeface="Arial"/>
                <a:sym typeface="Arial"/>
              </a:rPr>
              <a:t>directed</a:t>
            </a:r>
            <a:r>
              <a:rPr lang="it-IT" sz="1100" b="0" i="0" u="none" strike="noStrike" cap="none" dirty="0">
                <a:solidFill>
                  <a:srgbClr val="000000"/>
                </a:solidFill>
                <a:effectLst/>
                <a:latin typeface="Arial"/>
                <a:ea typeface="Arial"/>
                <a:cs typeface="Arial"/>
                <a:sym typeface="Arial"/>
              </a:rPr>
              <a:t> to a </a:t>
            </a:r>
            <a:r>
              <a:rPr lang="it-IT" sz="1100" b="0" i="0" u="none" strike="noStrike" cap="none" dirty="0" err="1">
                <a:solidFill>
                  <a:srgbClr val="000000"/>
                </a:solidFill>
                <a:effectLst/>
                <a:latin typeface="Arial"/>
                <a:ea typeface="Arial"/>
                <a:cs typeface="Arial"/>
                <a:sym typeface="Arial"/>
              </a:rPr>
              <a:t>victim</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CLASSIFIER NODE: </a:t>
            </a:r>
            <a:r>
              <a:rPr lang="it-IT" sz="1100" b="0" i="0" u="none" strike="noStrike" cap="none" dirty="0" err="1">
                <a:solidFill>
                  <a:srgbClr val="000000"/>
                </a:solidFill>
                <a:effectLst/>
                <a:latin typeface="Arial"/>
                <a:ea typeface="Arial"/>
                <a:cs typeface="Arial"/>
                <a:sym typeface="Arial"/>
              </a:rPr>
              <a:t>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has</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differentiate</a:t>
            </a:r>
            <a:r>
              <a:rPr lang="it-IT" sz="1100" b="0" i="0" u="none" strike="noStrike" cap="none" dirty="0">
                <a:solidFill>
                  <a:srgbClr val="000000"/>
                </a:solidFill>
                <a:effectLst/>
                <a:latin typeface="Arial"/>
                <a:ea typeface="Arial"/>
                <a:cs typeface="Arial"/>
                <a:sym typeface="Arial"/>
              </a:rPr>
              <a:t> the </a:t>
            </a:r>
            <a:r>
              <a:rPr lang="it-IT" sz="1100" b="0" i="0" u="none" strike="noStrike" cap="none" dirty="0" err="1">
                <a:solidFill>
                  <a:srgbClr val="000000"/>
                </a:solidFill>
                <a:effectLst/>
                <a:latin typeface="Arial"/>
                <a:ea typeface="Arial"/>
                <a:cs typeface="Arial"/>
                <a:sym typeface="Arial"/>
              </a:rPr>
              <a:t>traffic</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between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and </a:t>
            </a:r>
            <a:r>
              <a:rPr lang="it-IT" sz="1100" b="0" i="0" u="none" strike="noStrike" cap="none" dirty="0" err="1">
                <a:solidFill>
                  <a:srgbClr val="000000"/>
                </a:solidFill>
                <a:effectLst/>
                <a:latin typeface="Arial"/>
                <a:ea typeface="Arial"/>
                <a:cs typeface="Arial"/>
                <a:sym typeface="Arial"/>
              </a:rPr>
              <a:t>malicious</a:t>
            </a:r>
            <a:r>
              <a:rPr lang="it-IT" sz="1100" b="0" i="0" u="none" strike="noStrike" cap="none" dirty="0">
                <a:solidFill>
                  <a:srgbClr val="000000"/>
                </a:solidFill>
                <a:effectLst/>
                <a:latin typeface="Arial"/>
                <a:ea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err="1">
                <a:solidFill>
                  <a:srgbClr val="000000"/>
                </a:solidFill>
                <a:effectLst/>
                <a:latin typeface="Arial"/>
                <a:cs typeface="Arial"/>
                <a:sym typeface="Arial"/>
              </a:rPr>
              <a:t>Those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node</a:t>
            </a:r>
            <a:r>
              <a:rPr lang="it-IT" sz="1100" b="0" i="0" u="none" strike="noStrike" cap="none" dirty="0">
                <a:solidFill>
                  <a:srgbClr val="000000"/>
                </a:solidFill>
                <a:effectLst/>
                <a:latin typeface="Arial"/>
                <a:cs typeface="Arial"/>
                <a:sym typeface="Arial"/>
              </a:rPr>
              <a:t> to cooperate with </a:t>
            </a:r>
            <a:r>
              <a:rPr lang="it-IT" sz="1100" b="0" i="0" u="none" strike="noStrike" cap="none" dirty="0" err="1">
                <a:solidFill>
                  <a:srgbClr val="000000"/>
                </a:solidFill>
                <a:effectLst/>
                <a:latin typeface="Arial"/>
                <a:cs typeface="Arial"/>
                <a:sym typeface="Arial"/>
              </a:rPr>
              <a:t>nodes</a:t>
            </a:r>
            <a:r>
              <a:rPr lang="it-IT" sz="1100" b="0" i="0" u="none" strike="noStrike" cap="none" dirty="0">
                <a:solidFill>
                  <a:srgbClr val="000000"/>
                </a:solidFill>
                <a:effectLst/>
                <a:latin typeface="Arial"/>
                <a:cs typeface="Arial"/>
                <a:sym typeface="Arial"/>
              </a:rPr>
              <a:t> from </a:t>
            </a:r>
            <a:r>
              <a:rPr lang="it-IT" sz="1100" b="0" i="0" u="none" strike="noStrike" cap="none" dirty="0" err="1">
                <a:solidFill>
                  <a:srgbClr val="000000"/>
                </a:solidFill>
                <a:effectLst/>
                <a:latin typeface="Arial"/>
                <a:cs typeface="Arial"/>
                <a:sym typeface="Arial"/>
              </a:rPr>
              <a:t>other</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defence</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system</a:t>
            </a:r>
            <a:r>
              <a:rPr lang="it-IT" sz="1100" b="0" i="0" u="none" strike="noStrike" cap="none" dirty="0">
                <a:solidFill>
                  <a:srgbClr val="000000"/>
                </a:solidFill>
                <a:effectLst/>
                <a:latin typeface="Arial"/>
                <a:cs typeface="Arial"/>
                <a:sym typeface="Arial"/>
              </a:rPr>
              <a:t> must </a:t>
            </a:r>
            <a:r>
              <a:rPr lang="it-IT" sz="1100" b="0" i="0" u="none" strike="noStrike" cap="none" dirty="0" err="1">
                <a:solidFill>
                  <a:srgbClr val="000000"/>
                </a:solidFill>
                <a:effectLst/>
                <a:latin typeface="Arial"/>
                <a:cs typeface="Arial"/>
                <a:sym typeface="Arial"/>
              </a:rPr>
              <a:t>support</a:t>
            </a:r>
            <a:r>
              <a:rPr lang="it-IT" sz="1100" b="0" i="0" u="none" strike="noStrike" cap="none" dirty="0">
                <a:solidFill>
                  <a:srgbClr val="000000"/>
                </a:solidFill>
                <a:effectLst/>
                <a:latin typeface="Arial"/>
                <a:cs typeface="Arial"/>
                <a:sym typeface="Arial"/>
              </a:rPr>
              <a:t> the </a:t>
            </a:r>
            <a:r>
              <a:rPr lang="it-IT" sz="1100" b="0" i="0" u="none" strike="noStrike" cap="none" dirty="0" err="1">
                <a:solidFill>
                  <a:srgbClr val="000000"/>
                </a:solidFill>
                <a:effectLst/>
                <a:latin typeface="Arial"/>
                <a:cs typeface="Arial"/>
                <a:sym typeface="Arial"/>
              </a:rPr>
              <a:t>following</a:t>
            </a:r>
            <a:r>
              <a:rPr lang="it-IT" sz="1100" b="0" i="0" u="none" strike="noStrike" cap="none" dirty="0">
                <a:solidFill>
                  <a:srgbClr val="000000"/>
                </a:solidFill>
                <a:effectLst/>
                <a:latin typeface="Arial"/>
                <a:cs typeface="Arial"/>
                <a:sym typeface="Arial"/>
              </a:rPr>
              <a:t> </a:t>
            </a:r>
            <a:r>
              <a:rPr lang="it-IT" sz="1100" b="0" i="0" u="none" strike="noStrike" cap="none" dirty="0" err="1">
                <a:solidFill>
                  <a:srgbClr val="000000"/>
                </a:solidFill>
                <a:effectLst/>
                <a:latin typeface="Arial"/>
                <a:cs typeface="Arial"/>
                <a:sym typeface="Arial"/>
              </a:rPr>
              <a:t>messagges</a:t>
            </a:r>
            <a:r>
              <a:rPr lang="it-IT" sz="1100" b="0" i="0" u="none" strike="noStrike" cap="none" dirty="0">
                <a:solidFill>
                  <a:srgbClr val="000000"/>
                </a:solidFill>
                <a:effectLst/>
                <a:latin typeface="Arial"/>
                <a:cs typeface="Arial"/>
                <a:sym typeface="Arial"/>
              </a:rPr>
              <a:t>:</a:t>
            </a:r>
          </a:p>
          <a:p>
            <a:pPr marL="0" lvl="0" indent="0">
              <a:spcBef>
                <a:spcPts val="0"/>
              </a:spcBef>
              <a:spcAft>
                <a:spcPts val="0"/>
              </a:spcAft>
              <a:buNone/>
            </a:pPr>
            <a:endParaRPr lang="it-IT" sz="1100" b="0" i="0" u="none" strike="noStrike" cap="none" dirty="0">
              <a:solidFill>
                <a:srgbClr val="000000"/>
              </a:solidFill>
              <a:effectLst/>
              <a:latin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ATTACK ALERTS: </a:t>
            </a:r>
            <a:r>
              <a:rPr lang="it-IT" sz="1100" b="0" i="0" u="none" strike="noStrike" cap="none" dirty="0" err="1">
                <a:solidFill>
                  <a:srgbClr val="000000"/>
                </a:solidFill>
                <a:effectLst/>
                <a:latin typeface="Arial"/>
                <a:ea typeface="Arial"/>
                <a:cs typeface="Arial"/>
                <a:sym typeface="Arial"/>
              </a:rPr>
              <a:t>warn</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other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about</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current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attack</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RATE LIMIT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comunicate to </a:t>
            </a:r>
            <a:r>
              <a:rPr lang="it-IT" sz="1100" b="0" i="0" u="none" strike="noStrike" cap="none" dirty="0" err="1">
                <a:solidFill>
                  <a:srgbClr val="000000"/>
                </a:solidFill>
                <a:effectLst/>
                <a:latin typeface="Arial"/>
                <a:ea typeface="Arial"/>
                <a:cs typeface="Arial"/>
                <a:sym typeface="Arial"/>
              </a:rPr>
              <a:t>others</a:t>
            </a:r>
            <a:r>
              <a:rPr lang="it-IT" sz="1100" b="0" i="0" u="none" strike="noStrike" cap="none" dirty="0">
                <a:solidFill>
                  <a:srgbClr val="000000"/>
                </a:solidFill>
                <a:effectLst/>
                <a:latin typeface="Arial"/>
                <a:ea typeface="Arial"/>
                <a:cs typeface="Arial"/>
                <a:sym typeface="Arial"/>
              </a:rPr>
              <a:t> the rate </a:t>
            </a:r>
            <a:r>
              <a:rPr lang="it-IT" sz="1100" b="0" i="0" u="none" strike="noStrike" cap="none" dirty="0" err="1">
                <a:solidFill>
                  <a:srgbClr val="000000"/>
                </a:solidFill>
                <a:effectLst/>
                <a:latin typeface="Arial"/>
                <a:ea typeface="Arial"/>
                <a:cs typeface="Arial"/>
                <a:sym typeface="Arial"/>
              </a:rPr>
              <a:t>limit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that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have</a:t>
            </a:r>
            <a:r>
              <a:rPr lang="it-IT" sz="1100" b="0" i="0" u="none" strike="noStrike" cap="none" dirty="0">
                <a:solidFill>
                  <a:srgbClr val="000000"/>
                </a:solidFill>
                <a:effectLst/>
                <a:latin typeface="Arial"/>
                <a:ea typeface="Arial"/>
                <a:cs typeface="Arial"/>
                <a:sym typeface="Arial"/>
              </a:rPr>
              <a:t> to use</a:t>
            </a: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RESOURCE REQUEST: </a:t>
            </a:r>
            <a:r>
              <a:rPr lang="it-IT" sz="1100" b="0" i="0" u="none" strike="noStrike" cap="none" dirty="0" err="1">
                <a:solidFill>
                  <a:srgbClr val="000000"/>
                </a:solidFill>
                <a:effectLst/>
                <a:latin typeface="Arial"/>
                <a:ea typeface="Arial"/>
                <a:cs typeface="Arial"/>
                <a:sym typeface="Arial"/>
              </a:rPr>
              <a:t>Each</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can </a:t>
            </a:r>
            <a:r>
              <a:rPr lang="it-IT" sz="1100" b="0" i="0" u="none" strike="noStrike" cap="none" dirty="0" err="1">
                <a:solidFill>
                  <a:srgbClr val="000000"/>
                </a:solidFill>
                <a:effectLst/>
                <a:latin typeface="Arial"/>
                <a:ea typeface="Arial"/>
                <a:cs typeface="Arial"/>
                <a:sym typeface="Arial"/>
              </a:rPr>
              <a:t>request</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increase</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theyr</a:t>
            </a:r>
            <a:r>
              <a:rPr lang="it-IT" sz="1100" b="0" i="0" u="none" strike="noStrike" cap="none" dirty="0">
                <a:solidFill>
                  <a:srgbClr val="000000"/>
                </a:solidFill>
                <a:effectLst/>
                <a:latin typeface="Arial"/>
                <a:ea typeface="Arial"/>
                <a:cs typeface="Arial"/>
                <a:sym typeface="Arial"/>
              </a:rPr>
              <a:t> rate </a:t>
            </a:r>
            <a:r>
              <a:rPr lang="it-IT" sz="1100" b="0" i="0" u="none" strike="noStrike" cap="none" dirty="0" err="1">
                <a:solidFill>
                  <a:srgbClr val="000000"/>
                </a:solidFill>
                <a:effectLst/>
                <a:latin typeface="Arial"/>
                <a:ea typeface="Arial"/>
                <a:cs typeface="Arial"/>
                <a:sym typeface="Arial"/>
              </a:rPr>
              <a:t>limit</a:t>
            </a:r>
            <a:endParaRPr lang="it-IT" sz="1100" b="0" i="0" u="none" strike="noStrike" cap="none" dirty="0">
              <a:solidFill>
                <a:srgbClr val="000000"/>
              </a:solidFill>
              <a:effectLst/>
              <a:latin typeface="Arial"/>
              <a:ea typeface="Arial"/>
              <a:cs typeface="Arial"/>
              <a:sym typeface="Arial"/>
            </a:endParaRPr>
          </a:p>
          <a:p>
            <a:pPr marL="0" lvl="0" indent="0">
              <a:spcBef>
                <a:spcPts val="0"/>
              </a:spcBef>
              <a:spcAft>
                <a:spcPts val="0"/>
              </a:spcAft>
              <a:buNone/>
            </a:pPr>
            <a:r>
              <a:rPr lang="it-IT" sz="1100" b="0" i="0" u="none" strike="noStrike" cap="none" dirty="0">
                <a:solidFill>
                  <a:srgbClr val="000000"/>
                </a:solidFill>
                <a:effectLst/>
                <a:latin typeface="Arial"/>
                <a:ea typeface="Arial"/>
                <a:cs typeface="Arial"/>
                <a:sym typeface="Arial"/>
              </a:rPr>
              <a:t>• TRAFFIC CLASSIFICATION: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used</a:t>
            </a:r>
            <a:r>
              <a:rPr lang="it-IT" sz="1100" b="0" i="0" u="none" strike="noStrike" cap="none" dirty="0">
                <a:solidFill>
                  <a:srgbClr val="000000"/>
                </a:solidFill>
                <a:effectLst/>
                <a:latin typeface="Arial"/>
                <a:ea typeface="Arial"/>
                <a:cs typeface="Arial"/>
                <a:sym typeface="Arial"/>
              </a:rPr>
              <a:t> by </a:t>
            </a:r>
            <a:r>
              <a:rPr lang="it-IT" sz="1100" b="0" i="0" u="none" strike="noStrike" cap="none" dirty="0" err="1">
                <a:solidFill>
                  <a:srgbClr val="000000"/>
                </a:solidFill>
                <a:effectLst/>
                <a:latin typeface="Arial"/>
                <a:ea typeface="Arial"/>
                <a:cs typeface="Arial"/>
                <a:sym typeface="Arial"/>
              </a:rPr>
              <a:t>classifier</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node</a:t>
            </a:r>
            <a:r>
              <a:rPr lang="it-IT" sz="1100" b="0" i="0" u="none" strike="noStrike" cap="none" dirty="0">
                <a:solidFill>
                  <a:srgbClr val="000000"/>
                </a:solidFill>
                <a:effectLst/>
                <a:latin typeface="Arial"/>
                <a:ea typeface="Arial"/>
                <a:cs typeface="Arial"/>
                <a:sym typeface="Arial"/>
              </a:rPr>
              <a:t> to </a:t>
            </a:r>
            <a:r>
              <a:rPr lang="it-IT" sz="1100" b="0" i="0" u="none" strike="noStrike" cap="none" dirty="0" err="1">
                <a:solidFill>
                  <a:srgbClr val="000000"/>
                </a:solidFill>
                <a:effectLst/>
                <a:latin typeface="Arial"/>
                <a:ea typeface="Arial"/>
                <a:cs typeface="Arial"/>
                <a:sym typeface="Arial"/>
              </a:rPr>
              <a:t>inform</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if</a:t>
            </a:r>
            <a:r>
              <a:rPr lang="it-IT" sz="1100" b="0" i="0" u="none" strike="noStrike" cap="none" dirty="0">
                <a:solidFill>
                  <a:srgbClr val="000000"/>
                </a:solidFill>
                <a:effectLst/>
                <a:latin typeface="Arial"/>
                <a:ea typeface="Arial"/>
                <a:cs typeface="Arial"/>
                <a:sym typeface="Arial"/>
              </a:rPr>
              <a:t> a </a:t>
            </a:r>
            <a:r>
              <a:rPr lang="it-IT" sz="1100" b="0" i="0" u="none" strike="noStrike" cap="none" dirty="0" err="1">
                <a:solidFill>
                  <a:srgbClr val="000000"/>
                </a:solidFill>
                <a:effectLst/>
                <a:latin typeface="Arial"/>
                <a:ea typeface="Arial"/>
                <a:cs typeface="Arial"/>
                <a:sym typeface="Arial"/>
              </a:rPr>
              <a:t>packet</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is</a:t>
            </a:r>
            <a:r>
              <a:rPr lang="it-IT" sz="1100" b="0" i="0" u="none" strike="noStrike" cap="none" dirty="0">
                <a:solidFill>
                  <a:srgbClr val="000000"/>
                </a:solidFill>
                <a:effectLst/>
                <a:latin typeface="Arial"/>
                <a:ea typeface="Arial"/>
                <a:cs typeface="Arial"/>
                <a:sym typeface="Arial"/>
              </a:rPr>
              <a:t> </a:t>
            </a:r>
            <a:r>
              <a:rPr lang="it-IT" sz="1100" b="0" i="0" u="none" strike="noStrike" cap="none" dirty="0" err="1">
                <a:solidFill>
                  <a:srgbClr val="000000"/>
                </a:solidFill>
                <a:effectLst/>
                <a:latin typeface="Arial"/>
                <a:ea typeface="Arial"/>
                <a:cs typeface="Arial"/>
                <a:sym typeface="Arial"/>
              </a:rPr>
              <a:t>legit</a:t>
            </a:r>
            <a:r>
              <a:rPr lang="it-IT" sz="1100" b="0" i="0" u="none" strike="noStrike" cap="none" dirty="0">
                <a:solidFill>
                  <a:srgbClr val="000000"/>
                </a:solidFill>
                <a:effectLst/>
                <a:latin typeface="Arial"/>
                <a:ea typeface="Arial"/>
                <a:cs typeface="Arial"/>
                <a:sym typeface="Arial"/>
              </a:rPr>
              <a:t> or </a:t>
            </a:r>
            <a:r>
              <a:rPr lang="it-IT" sz="1100" b="0" i="0" u="none" strike="noStrike" cap="none" dirty="0" err="1">
                <a:solidFill>
                  <a:srgbClr val="000000"/>
                </a:solidFill>
                <a:effectLst/>
                <a:latin typeface="Arial"/>
                <a:ea typeface="Arial"/>
                <a:cs typeface="Arial"/>
                <a:sym typeface="Arial"/>
              </a:rPr>
              <a:t>not</a:t>
            </a:r>
            <a:r>
              <a:rPr lang="it-IT" sz="1100" b="0" i="0" u="none" strike="noStrike" cap="none" dirty="0">
                <a:solidFill>
                  <a:srgbClr val="000000"/>
                </a:solidFill>
                <a:effectLst/>
                <a:latin typeface="Arial"/>
                <a:ea typeface="Arial"/>
                <a:cs typeface="Arial"/>
                <a:sym typeface="Arial"/>
              </a:rPr>
              <a:t>.</a:t>
            </a:r>
            <a:endParaRPr lang="it-IT" sz="1100" b="0" i="0" u="none" strike="noStrike" cap="none" dirty="0">
              <a:solidFill>
                <a:srgbClr val="000000"/>
              </a:solidFill>
              <a:effectLst/>
              <a:latin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DEFCOM </a:t>
            </a:r>
            <a:r>
              <a:rPr lang="it-IT" dirty="0" err="1"/>
              <a:t>is</a:t>
            </a:r>
            <a:r>
              <a:rPr lang="it-IT" dirty="0"/>
              <a:t> an </a:t>
            </a:r>
            <a:r>
              <a:rPr lang="it-IT" dirty="0" err="1"/>
              <a:t>example</a:t>
            </a:r>
            <a:r>
              <a:rPr lang="it-IT" dirty="0"/>
              <a:t> of </a:t>
            </a:r>
            <a:r>
              <a:rPr lang="it-IT" dirty="0" err="1"/>
              <a:t>heterogeneous</a:t>
            </a:r>
            <a:r>
              <a:rPr lang="it-IT" dirty="0"/>
              <a:t> cooperative </a:t>
            </a:r>
            <a:r>
              <a:rPr lang="it-IT" dirty="0" err="1"/>
              <a:t>defence</a:t>
            </a:r>
            <a:r>
              <a:rPr lang="it-IT" dirty="0"/>
              <a:t> </a:t>
            </a:r>
            <a:r>
              <a:rPr lang="it-IT" dirty="0" err="1"/>
              <a:t>framework</a:t>
            </a:r>
            <a:r>
              <a:rPr lang="it-IT" dirty="0"/>
              <a:t>, </a:t>
            </a:r>
            <a:r>
              <a:rPr lang="it-IT" dirty="0" err="1"/>
              <a:t>it</a:t>
            </a:r>
            <a:r>
              <a:rPr lang="it-IT" dirty="0"/>
              <a:t> </a:t>
            </a:r>
            <a:r>
              <a:rPr lang="it-IT" dirty="0" err="1"/>
              <a:t>works</a:t>
            </a:r>
            <a:r>
              <a:rPr lang="it-IT" dirty="0"/>
              <a:t> in a peer-to-peer network </a:t>
            </a:r>
            <a:r>
              <a:rPr lang="it-IT" dirty="0" err="1"/>
              <a:t>structure</a:t>
            </a:r>
            <a:r>
              <a:rPr lang="it-IT" dirty="0"/>
              <a:t>. </a:t>
            </a:r>
          </a:p>
          <a:p>
            <a:pPr marL="0" lvl="0" indent="0">
              <a:spcBef>
                <a:spcPts val="0"/>
              </a:spcBef>
              <a:spcAft>
                <a:spcPts val="0"/>
              </a:spcAft>
              <a:buNone/>
            </a:pPr>
            <a:endParaRPr lang="it-IT" dirty="0"/>
          </a:p>
          <a:p>
            <a:pPr marL="0" lvl="0" indent="0">
              <a:spcBef>
                <a:spcPts val="0"/>
              </a:spcBef>
              <a:spcAft>
                <a:spcPts val="0"/>
              </a:spcAft>
              <a:buNone/>
            </a:pPr>
            <a:r>
              <a:rPr lang="it-IT" dirty="0" err="1"/>
              <a:t>During</a:t>
            </a:r>
            <a:r>
              <a:rPr lang="it-IT" dirty="0"/>
              <a:t> an </a:t>
            </a:r>
            <a:r>
              <a:rPr lang="it-IT" dirty="0" err="1"/>
              <a:t>attack</a:t>
            </a:r>
            <a:r>
              <a:rPr lang="it-IT" dirty="0"/>
              <a:t> the </a:t>
            </a:r>
            <a:r>
              <a:rPr lang="it-IT" dirty="0" err="1"/>
              <a:t>system</a:t>
            </a:r>
            <a:r>
              <a:rPr lang="it-IT" dirty="0"/>
              <a:t> create </a:t>
            </a:r>
            <a:r>
              <a:rPr lang="it-IT" dirty="0" err="1"/>
              <a:t>dinamically</a:t>
            </a:r>
            <a:r>
              <a:rPr lang="it-IT" dirty="0"/>
              <a:t> the </a:t>
            </a:r>
            <a:r>
              <a:rPr lang="it-IT" dirty="0" err="1"/>
              <a:t>victim</a:t>
            </a:r>
            <a:r>
              <a:rPr lang="it-IT" dirty="0"/>
              <a:t> </a:t>
            </a:r>
            <a:r>
              <a:rPr lang="it-IT" dirty="0" err="1"/>
              <a:t>traffic</a:t>
            </a:r>
            <a:r>
              <a:rPr lang="it-IT" dirty="0"/>
              <a:t> </a:t>
            </a:r>
            <a:r>
              <a:rPr lang="it-IT" dirty="0" err="1"/>
              <a:t>tree</a:t>
            </a:r>
            <a:r>
              <a:rPr lang="it-IT" dirty="0"/>
              <a:t> and set </a:t>
            </a:r>
            <a:r>
              <a:rPr lang="it-IT" dirty="0" err="1"/>
              <a:t>traffic</a:t>
            </a:r>
            <a:r>
              <a:rPr lang="it-IT" dirty="0"/>
              <a:t> </a:t>
            </a:r>
            <a:r>
              <a:rPr lang="it-IT" dirty="0" err="1"/>
              <a:t>limit</a:t>
            </a:r>
            <a:r>
              <a:rPr lang="it-IT" dirty="0"/>
              <a:t> </a:t>
            </a:r>
            <a:r>
              <a:rPr lang="it-IT" dirty="0" err="1"/>
              <a:t>differentiating</a:t>
            </a:r>
            <a:r>
              <a:rPr lang="it-IT" dirty="0"/>
              <a:t> </a:t>
            </a:r>
            <a:r>
              <a:rPr lang="it-IT" dirty="0" err="1"/>
              <a:t>between</a:t>
            </a:r>
            <a:r>
              <a:rPr lang="it-IT" dirty="0"/>
              <a:t> </a:t>
            </a:r>
            <a:r>
              <a:rPr lang="it-IT" dirty="0" err="1"/>
              <a:t>legit</a:t>
            </a:r>
            <a:r>
              <a:rPr lang="it-IT" dirty="0"/>
              <a:t> and </a:t>
            </a:r>
            <a:r>
              <a:rPr lang="it-IT" dirty="0" err="1"/>
              <a:t>malicious</a:t>
            </a:r>
            <a:r>
              <a:rPr lang="it-IT" dirty="0"/>
              <a:t> </a:t>
            </a:r>
            <a:r>
              <a:rPr lang="it-IT" dirty="0" err="1"/>
              <a:t>attack</a:t>
            </a:r>
            <a:r>
              <a:rPr lang="it-IT"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Shape 1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4" name="Shape 11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IT" dirty="0"/>
              <a:t>In the figure </a:t>
            </a:r>
            <a:r>
              <a:rPr lang="it-IT" dirty="0" err="1"/>
              <a:t>we</a:t>
            </a:r>
            <a:r>
              <a:rPr lang="it-IT" dirty="0"/>
              <a:t> can </a:t>
            </a:r>
            <a:r>
              <a:rPr lang="it-IT" dirty="0" err="1"/>
              <a:t>see</a:t>
            </a:r>
            <a:r>
              <a:rPr lang="it-IT" dirty="0"/>
              <a:t> a standard schema of </a:t>
            </a:r>
            <a:r>
              <a:rPr lang="it-IT" dirty="0" err="1"/>
              <a:t>DefCOM</a:t>
            </a:r>
            <a:r>
              <a:rPr lang="it-IT" dirty="0"/>
              <a:t> network.</a:t>
            </a:r>
          </a:p>
          <a:p>
            <a:pPr marL="0" lvl="0" indent="0">
              <a:spcBef>
                <a:spcPts val="0"/>
              </a:spcBef>
              <a:spcAft>
                <a:spcPts val="0"/>
              </a:spcAft>
              <a:buNone/>
            </a:pPr>
            <a:endParaRPr lang="it-IT" dirty="0"/>
          </a:p>
          <a:p>
            <a:pPr marL="0" lvl="0" indent="0">
              <a:spcBef>
                <a:spcPts val="0"/>
              </a:spcBef>
              <a:spcAft>
                <a:spcPts val="0"/>
              </a:spcAft>
              <a:buNone/>
            </a:pPr>
            <a:r>
              <a:rPr lang="it-IT" dirty="0" err="1"/>
              <a:t>When</a:t>
            </a:r>
            <a:r>
              <a:rPr lang="it-IT" dirty="0"/>
              <a:t> an </a:t>
            </a:r>
            <a:r>
              <a:rPr lang="it-IT" dirty="0" err="1"/>
              <a:t>attack</a:t>
            </a:r>
            <a:r>
              <a:rPr lang="it-IT" dirty="0"/>
              <a:t> </a:t>
            </a:r>
            <a:r>
              <a:rPr lang="it-IT" dirty="0" err="1"/>
              <a:t>occur</a:t>
            </a:r>
            <a:r>
              <a:rPr lang="it-IT" dirty="0"/>
              <a:t> the </a:t>
            </a:r>
            <a:r>
              <a:rPr lang="it-IT" dirty="0" err="1"/>
              <a:t>alert</a:t>
            </a:r>
            <a:r>
              <a:rPr lang="it-IT" dirty="0"/>
              <a:t> generator </a:t>
            </a:r>
            <a:r>
              <a:rPr lang="it-IT" dirty="0" err="1"/>
              <a:t>node</a:t>
            </a:r>
            <a:r>
              <a:rPr lang="it-IT" dirty="0"/>
              <a:t>, </a:t>
            </a:r>
            <a:r>
              <a:rPr lang="it-IT" dirty="0" err="1"/>
              <a:t>that</a:t>
            </a:r>
            <a:r>
              <a:rPr lang="it-IT" dirty="0"/>
              <a:t> </a:t>
            </a:r>
            <a:r>
              <a:rPr lang="it-IT" dirty="0" err="1"/>
              <a:t>is</a:t>
            </a:r>
            <a:r>
              <a:rPr lang="it-IT" dirty="0"/>
              <a:t> the </a:t>
            </a:r>
            <a:r>
              <a:rPr lang="it-IT" dirty="0" err="1"/>
              <a:t>one</a:t>
            </a:r>
            <a:r>
              <a:rPr lang="it-IT" dirty="0"/>
              <a:t> </a:t>
            </a:r>
            <a:r>
              <a:rPr lang="it-IT" dirty="0" err="1"/>
              <a:t>closest</a:t>
            </a:r>
            <a:r>
              <a:rPr lang="it-IT" dirty="0"/>
              <a:t> to the </a:t>
            </a:r>
            <a:r>
              <a:rPr lang="it-IT" dirty="0" err="1"/>
              <a:t>victim</a:t>
            </a:r>
            <a:r>
              <a:rPr lang="it-IT" dirty="0"/>
              <a:t>, </a:t>
            </a:r>
            <a:r>
              <a:rPr lang="it-IT" dirty="0" err="1"/>
              <a:t>send</a:t>
            </a:r>
            <a:r>
              <a:rPr lang="it-IT" dirty="0"/>
              <a:t> and </a:t>
            </a:r>
            <a:r>
              <a:rPr lang="it-IT" dirty="0" err="1"/>
              <a:t>alert</a:t>
            </a:r>
            <a:r>
              <a:rPr lang="it-IT" dirty="0"/>
              <a:t> </a:t>
            </a:r>
            <a:r>
              <a:rPr lang="it-IT" dirty="0" err="1"/>
              <a:t>message</a:t>
            </a:r>
            <a:r>
              <a:rPr lang="it-IT" dirty="0"/>
              <a:t> to the </a:t>
            </a:r>
            <a:r>
              <a:rPr lang="it-IT" dirty="0" err="1"/>
              <a:t>others</a:t>
            </a:r>
            <a:r>
              <a:rPr lang="it-IT" dirty="0"/>
              <a:t> </a:t>
            </a:r>
            <a:r>
              <a:rPr lang="it-IT" dirty="0" err="1"/>
              <a:t>nodes</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The </a:t>
            </a:r>
            <a:r>
              <a:rPr lang="it-IT" dirty="0" err="1"/>
              <a:t>others</a:t>
            </a:r>
            <a:r>
              <a:rPr lang="it-IT" dirty="0"/>
              <a:t> </a:t>
            </a:r>
            <a:r>
              <a:rPr lang="it-IT" dirty="0" err="1"/>
              <a:t>nodes</a:t>
            </a:r>
            <a:r>
              <a:rPr lang="it-IT" dirty="0"/>
              <a:t> cooperate </a:t>
            </a:r>
            <a:r>
              <a:rPr lang="it-IT" dirty="0" err="1"/>
              <a:t>analysing</a:t>
            </a:r>
            <a:r>
              <a:rPr lang="it-IT" dirty="0"/>
              <a:t> the </a:t>
            </a:r>
            <a:r>
              <a:rPr lang="it-IT" dirty="0" err="1"/>
              <a:t>traffic</a:t>
            </a:r>
            <a:r>
              <a:rPr lang="it-IT" dirty="0"/>
              <a:t> and create the </a:t>
            </a:r>
            <a:r>
              <a:rPr lang="it-IT" dirty="0" err="1"/>
              <a:t>victim</a:t>
            </a:r>
            <a:r>
              <a:rPr lang="it-IT" dirty="0"/>
              <a:t> </a:t>
            </a:r>
            <a:r>
              <a:rPr lang="it-IT" dirty="0" err="1"/>
              <a:t>traffic</a:t>
            </a:r>
            <a:r>
              <a:rPr lang="it-IT" dirty="0"/>
              <a:t> </a:t>
            </a:r>
            <a:r>
              <a:rPr lang="it-IT" dirty="0" err="1"/>
              <a:t>tree</a:t>
            </a:r>
            <a:r>
              <a:rPr lang="it-IT" dirty="0"/>
              <a:t>.</a:t>
            </a:r>
          </a:p>
          <a:p>
            <a:pPr marL="0" lvl="0" indent="0">
              <a:spcBef>
                <a:spcPts val="0"/>
              </a:spcBef>
              <a:spcAft>
                <a:spcPts val="0"/>
              </a:spcAft>
              <a:buNone/>
            </a:pPr>
            <a:endParaRPr lang="it-IT" dirty="0"/>
          </a:p>
          <a:p>
            <a:pPr marL="0" lvl="0" indent="0">
              <a:spcBef>
                <a:spcPts val="0"/>
              </a:spcBef>
              <a:spcAft>
                <a:spcPts val="0"/>
              </a:spcAft>
              <a:buNone/>
            </a:pPr>
            <a:r>
              <a:rPr lang="it-IT" dirty="0"/>
              <a:t>A </a:t>
            </a:r>
            <a:r>
              <a:rPr lang="it-IT" dirty="0" err="1"/>
              <a:t>problem</a:t>
            </a:r>
            <a:r>
              <a:rPr lang="it-IT" dirty="0"/>
              <a:t> of </a:t>
            </a:r>
            <a:r>
              <a:rPr lang="it-IT" dirty="0" err="1"/>
              <a:t>this</a:t>
            </a:r>
            <a:r>
              <a:rPr lang="it-IT" dirty="0"/>
              <a:t> </a:t>
            </a:r>
            <a:r>
              <a:rPr lang="it-IT" dirty="0" err="1"/>
              <a:t>structure</a:t>
            </a:r>
            <a:r>
              <a:rPr lang="it-IT" dirty="0"/>
              <a:t> </a:t>
            </a:r>
            <a:r>
              <a:rPr lang="it-IT" dirty="0" err="1"/>
              <a:t>is</a:t>
            </a:r>
            <a:r>
              <a:rPr lang="it-IT" dirty="0"/>
              <a:t> </a:t>
            </a:r>
            <a:r>
              <a:rPr lang="it-IT" dirty="0" err="1"/>
              <a:t>that</a:t>
            </a:r>
            <a:r>
              <a:rPr lang="it-IT" dirty="0"/>
              <a:t> a </a:t>
            </a:r>
            <a:r>
              <a:rPr lang="it-IT" dirty="0" err="1"/>
              <a:t>malicious</a:t>
            </a:r>
            <a:r>
              <a:rPr lang="it-IT" dirty="0"/>
              <a:t> </a:t>
            </a:r>
            <a:r>
              <a:rPr lang="it-IT" dirty="0" err="1"/>
              <a:t>user</a:t>
            </a:r>
            <a:r>
              <a:rPr lang="it-IT" dirty="0"/>
              <a:t> report a false </a:t>
            </a:r>
            <a:r>
              <a:rPr lang="it-IT" dirty="0" err="1"/>
              <a:t>attack</a:t>
            </a:r>
            <a:r>
              <a:rPr lang="it-IT" dirty="0"/>
              <a:t> the </a:t>
            </a:r>
            <a:r>
              <a:rPr lang="it-IT" dirty="0" err="1"/>
              <a:t>system</a:t>
            </a:r>
            <a:r>
              <a:rPr lang="it-IT" dirty="0"/>
              <a:t> </a:t>
            </a:r>
            <a:r>
              <a:rPr lang="it-IT" dirty="0" err="1"/>
              <a:t>will</a:t>
            </a:r>
            <a:r>
              <a:rPr lang="it-IT" dirty="0"/>
              <a:t> </a:t>
            </a:r>
            <a:r>
              <a:rPr lang="it-IT" dirty="0" err="1"/>
              <a:t>decrease</a:t>
            </a:r>
            <a:r>
              <a:rPr lang="it-IT" dirty="0"/>
              <a:t> the </a:t>
            </a:r>
            <a:r>
              <a:rPr lang="it-IT" dirty="0" err="1"/>
              <a:t>traffic</a:t>
            </a:r>
            <a:r>
              <a:rPr lang="it-IT" dirty="0"/>
              <a:t> </a:t>
            </a:r>
            <a:r>
              <a:rPr lang="it-IT" dirty="0" err="1"/>
              <a:t>limit</a:t>
            </a:r>
            <a:r>
              <a:rPr lang="it-IT" dirty="0"/>
              <a:t> </a:t>
            </a:r>
            <a:r>
              <a:rPr lang="it-IT" dirty="0" err="1"/>
              <a:t>reducing</a:t>
            </a:r>
            <a:r>
              <a:rPr lang="it-IT" dirty="0"/>
              <a:t> the </a:t>
            </a:r>
            <a:r>
              <a:rPr lang="it-IT" dirty="0" err="1"/>
              <a:t>victim</a:t>
            </a:r>
            <a:r>
              <a:rPr lang="it-IT" dirty="0"/>
              <a:t> service performance, </a:t>
            </a:r>
            <a:r>
              <a:rPr lang="it-IT" dirty="0" err="1"/>
              <a:t>this</a:t>
            </a:r>
            <a:r>
              <a:rPr lang="it-IT" dirty="0"/>
              <a:t> </a:t>
            </a:r>
            <a:r>
              <a:rPr lang="it-IT" dirty="0" err="1"/>
              <a:t>problem</a:t>
            </a:r>
            <a:r>
              <a:rPr lang="it-IT" dirty="0"/>
              <a:t> </a:t>
            </a:r>
            <a:r>
              <a:rPr lang="it-IT" dirty="0" err="1"/>
              <a:t>is</a:t>
            </a:r>
            <a:r>
              <a:rPr lang="it-IT" dirty="0"/>
              <a:t> </a:t>
            </a:r>
            <a:r>
              <a:rPr lang="it-IT" dirty="0" err="1"/>
              <a:t>solved</a:t>
            </a:r>
            <a:r>
              <a:rPr lang="it-IT" dirty="0"/>
              <a:t> </a:t>
            </a:r>
            <a:r>
              <a:rPr lang="it-IT" dirty="0" err="1"/>
              <a:t>signing</a:t>
            </a:r>
            <a:r>
              <a:rPr lang="it-IT" dirty="0"/>
              <a:t> the </a:t>
            </a:r>
            <a:r>
              <a:rPr lang="it-IT" dirty="0" err="1"/>
              <a:t>alert</a:t>
            </a:r>
            <a:r>
              <a:rPr lang="it-IT" dirty="0"/>
              <a:t> </a:t>
            </a:r>
            <a:r>
              <a:rPr lang="it-IT" dirty="0" err="1"/>
              <a:t>message</a:t>
            </a:r>
            <a:r>
              <a:rPr lang="it-IT" dirty="0"/>
              <a:t> so </a:t>
            </a:r>
            <a:r>
              <a:rPr lang="it-IT" dirty="0" err="1"/>
              <a:t>that</a:t>
            </a:r>
            <a:r>
              <a:rPr lang="it-IT" dirty="0"/>
              <a:t> can be </a:t>
            </a:r>
            <a:r>
              <a:rPr lang="it-IT" dirty="0" err="1"/>
              <a:t>trusted</a:t>
            </a:r>
            <a:r>
              <a:rPr lang="it-IT" dirty="0"/>
              <a:t>.</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11"/>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1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Shape 13"/>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Shape 1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Shape 58"/>
          <p:cNvSpPr txBox="1">
            <a:spLocks noGrp="1"/>
          </p:cNvSpPr>
          <p:nvPr>
            <p:ph type="title"/>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endParaRPr/>
          </a:p>
        </p:txBody>
      </p:sp>
      <p:sp>
        <p:nvSpPr>
          <p:cNvPr id="59" name="Shape 59"/>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Shape 6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Shape 6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Shape 2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Shape 28"/>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Shape 29"/>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Shape 3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Shape 32"/>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Shape 3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Shape 3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9" name="Shape 39"/>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Shape 43"/>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Shape 4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Shape 46"/>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Shape 4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Shape 50"/>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Shape 5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Shape 53"/>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Shape 5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66"/>
        <p:cNvGrpSpPr/>
        <p:nvPr/>
      </p:nvGrpSpPr>
      <p:grpSpPr>
        <a:xfrm>
          <a:off x="0" y="0"/>
          <a:ext cx="0" cy="0"/>
          <a:chOff x="0" y="0"/>
          <a:chExt cx="0" cy="0"/>
        </a:xfrm>
      </p:grpSpPr>
      <p:sp>
        <p:nvSpPr>
          <p:cNvPr id="67" name="Shape 67"/>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DDOS Attack</a:t>
            </a:r>
            <a:endParaRPr/>
          </a:p>
        </p:txBody>
      </p:sp>
      <p:sp>
        <p:nvSpPr>
          <p:cNvPr id="68" name="Shape 68"/>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it"/>
              <a:t>Problems and Defence Frameworks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2"/>
        <p:cNvGrpSpPr/>
        <p:nvPr/>
      </p:nvGrpSpPr>
      <p:grpSpPr>
        <a:xfrm>
          <a:off x="0" y="0"/>
          <a:ext cx="0" cy="0"/>
          <a:chOff x="0" y="0"/>
          <a:chExt cx="0" cy="0"/>
        </a:xfrm>
      </p:grpSpPr>
      <p:sp>
        <p:nvSpPr>
          <p:cNvPr id="123" name="Shape 12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Distributed Rate Limiting</a:t>
            </a:r>
            <a:endParaRPr sz="2400" dirty="0"/>
          </a:p>
        </p:txBody>
      </p:sp>
      <p:pic>
        <p:nvPicPr>
          <p:cNvPr id="124" name="Shape 124"/>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25" name="Shape 125"/>
          <p:cNvSpPr txBox="1"/>
          <p:nvPr/>
        </p:nvSpPr>
        <p:spPr>
          <a:xfrm>
            <a:off x="0" y="822150"/>
            <a:ext cx="5115000" cy="4230000"/>
          </a:xfrm>
          <a:prstGeom prst="rect">
            <a:avLst/>
          </a:prstGeom>
          <a:noFill/>
          <a:ln>
            <a:noFill/>
          </a:ln>
        </p:spPr>
        <p:txBody>
          <a:bodyPr spcFirstLastPara="1" wrap="square" lIns="91425" tIns="91425" rIns="91425" bIns="91425" anchor="t" anchorCtr="0">
            <a:noAutofit/>
          </a:bodyPr>
          <a:lstStyle/>
          <a:p>
            <a:pPr marL="457200" lvl="0" indent="-349250">
              <a:buSzPts val="1900"/>
              <a:buChar char="●"/>
            </a:pPr>
            <a:r>
              <a:rPr lang="it" sz="1900" dirty="0">
                <a:latin typeface="Roboto"/>
                <a:ea typeface="Roboto"/>
                <a:cs typeface="Roboto"/>
                <a:sym typeface="Roboto"/>
              </a:rPr>
              <a:t>The nodes cooperate to deploy </a:t>
            </a:r>
            <a:r>
              <a:rPr lang="it" sz="1900" b="1" dirty="0">
                <a:latin typeface="Roboto"/>
                <a:ea typeface="Roboto"/>
                <a:cs typeface="Roboto"/>
                <a:sym typeface="Roboto"/>
              </a:rPr>
              <a:t>rate limits</a:t>
            </a:r>
            <a:r>
              <a:rPr lang="it" sz="1900" dirty="0">
                <a:latin typeface="Roboto"/>
                <a:ea typeface="Roboto"/>
                <a:cs typeface="Roboto"/>
                <a:sym typeface="Roboto"/>
              </a:rPr>
              <a:t> that is deployed on the leaf core node of the tree to reduce congestion.</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is propagated from root of the leaf downstream, each node assign an equal part of his rate limit to the children via </a:t>
            </a:r>
            <a:r>
              <a:rPr lang="it" sz="1900" b="1" dirty="0">
                <a:latin typeface="Roboto"/>
                <a:ea typeface="Roboto"/>
                <a:cs typeface="Roboto"/>
                <a:sym typeface="Roboto"/>
              </a:rPr>
              <a:t>rate-limit request</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dirty="0">
                <a:latin typeface="Roboto"/>
                <a:ea typeface="Roboto"/>
                <a:cs typeface="Roboto"/>
                <a:sym typeface="Roboto"/>
              </a:rPr>
              <a:t>The rate limit can be modified by </a:t>
            </a:r>
            <a:r>
              <a:rPr lang="it" sz="1900" b="1" dirty="0">
                <a:latin typeface="Roboto"/>
                <a:ea typeface="Roboto"/>
                <a:cs typeface="Roboto"/>
                <a:sym typeface="Roboto"/>
              </a:rPr>
              <a:t>resource request</a:t>
            </a:r>
            <a:r>
              <a:rPr lang="it" sz="1900" dirty="0">
                <a:latin typeface="Roboto"/>
                <a:ea typeface="Roboto"/>
                <a:cs typeface="Roboto"/>
                <a:sym typeface="Roboto"/>
              </a:rPr>
              <a:t> because some child-node may need more bandwidth for legitimate clients.</a:t>
            </a:r>
            <a:endParaRPr sz="1900" dirty="0">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29"/>
        <p:cNvGrpSpPr/>
        <p:nvPr/>
      </p:nvGrpSpPr>
      <p:grpSpPr>
        <a:xfrm>
          <a:off x="0" y="0"/>
          <a:ext cx="0" cy="0"/>
          <a:chOff x="0" y="0"/>
          <a:chExt cx="0" cy="0"/>
        </a:xfrm>
      </p:grpSpPr>
      <p:sp>
        <p:nvSpPr>
          <p:cNvPr id="130" name="Shape 13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Differentiated Service for Legitimate Traffic</a:t>
            </a:r>
            <a:endParaRPr sz="2400" dirty="0"/>
          </a:p>
        </p:txBody>
      </p:sp>
      <p:pic>
        <p:nvPicPr>
          <p:cNvPr id="131" name="Shape 131"/>
          <p:cNvPicPr preferRelativeResize="0"/>
          <p:nvPr/>
        </p:nvPicPr>
        <p:blipFill>
          <a:blip r:embed="rId3">
            <a:alphaModFix/>
          </a:blip>
          <a:stretch>
            <a:fillRect/>
          </a:stretch>
        </p:blipFill>
        <p:spPr>
          <a:xfrm>
            <a:off x="4503450" y="1225763"/>
            <a:ext cx="4640551" cy="3299326"/>
          </a:xfrm>
          <a:prstGeom prst="rect">
            <a:avLst/>
          </a:prstGeom>
          <a:noFill/>
          <a:ln>
            <a:noFill/>
          </a:ln>
        </p:spPr>
      </p:pic>
      <p:sp>
        <p:nvSpPr>
          <p:cNvPr id="132" name="Shape 132"/>
          <p:cNvSpPr txBox="1"/>
          <p:nvPr/>
        </p:nvSpPr>
        <p:spPr>
          <a:xfrm>
            <a:off x="251450" y="899600"/>
            <a:ext cx="4147800" cy="4176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b="1" dirty="0">
                <a:latin typeface="Roboto"/>
                <a:ea typeface="Roboto"/>
                <a:cs typeface="Roboto"/>
                <a:sym typeface="Roboto"/>
              </a:rPr>
              <a:t>Classifier defense</a:t>
            </a:r>
            <a:r>
              <a:rPr lang="it" sz="1800" dirty="0">
                <a:latin typeface="Roboto"/>
                <a:ea typeface="Roboto"/>
                <a:cs typeface="Roboto"/>
                <a:sym typeface="Roboto"/>
              </a:rPr>
              <a:t> node analyse the packets and if they are legit mark them as </a:t>
            </a:r>
            <a:r>
              <a:rPr lang="it" sz="1800" b="1" dirty="0">
                <a:latin typeface="Roboto"/>
                <a:ea typeface="Roboto"/>
                <a:cs typeface="Roboto"/>
                <a:sym typeface="Roboto"/>
              </a:rPr>
              <a:t>approved-traffic</a:t>
            </a:r>
            <a:r>
              <a:rPr lang="it" sz="1800" dirty="0">
                <a:latin typeface="Roboto"/>
                <a:ea typeface="Roboto"/>
                <a:cs typeface="Roboto"/>
                <a:sym typeface="Roboto"/>
              </a:rPr>
              <a:t>.</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The traffic that surpass the rate limit in the core nodes are marked as </a:t>
            </a:r>
            <a:r>
              <a:rPr lang="it" sz="1800" b="1" dirty="0">
                <a:latin typeface="Roboto"/>
                <a:ea typeface="Roboto"/>
                <a:cs typeface="Roboto"/>
                <a:sym typeface="Roboto"/>
              </a:rPr>
              <a:t>monitored-traffic</a:t>
            </a:r>
            <a:endParaRPr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0" lvl="0" indent="0">
              <a:spcBef>
                <a:spcPts val="0"/>
              </a:spcBef>
              <a:spcAft>
                <a:spcPts val="0"/>
              </a:spcAft>
              <a:buNone/>
            </a:pPr>
            <a:r>
              <a:rPr lang="it" sz="1800" dirty="0">
                <a:latin typeface="Roboto"/>
                <a:ea typeface="Roboto"/>
                <a:cs typeface="Roboto"/>
                <a:sym typeface="Roboto"/>
              </a:rPr>
              <a:t>Served traffic list in core nodes:</a:t>
            </a: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Approved traffic</a:t>
            </a:r>
            <a:endParaRPr sz="1800" b="1" dirty="0">
              <a:latin typeface="Roboto"/>
              <a:ea typeface="Roboto"/>
              <a:cs typeface="Roboto"/>
              <a:sym typeface="Roboto"/>
            </a:endParaRPr>
          </a:p>
          <a:p>
            <a:pPr marL="457200" lvl="0" indent="-342900" rtl="0">
              <a:spcBef>
                <a:spcPts val="0"/>
              </a:spcBef>
              <a:spcAft>
                <a:spcPts val="0"/>
              </a:spcAft>
              <a:buSzPts val="1800"/>
              <a:buFont typeface="Roboto"/>
              <a:buAutoNum type="arabicPeriod"/>
            </a:pPr>
            <a:r>
              <a:rPr lang="it" sz="1800" b="1" dirty="0">
                <a:latin typeface="Roboto"/>
                <a:ea typeface="Roboto"/>
                <a:cs typeface="Roboto"/>
                <a:sym typeface="Roboto"/>
              </a:rPr>
              <a:t>Monitored traffic</a:t>
            </a:r>
            <a:endParaRPr sz="1800" b="1" dirty="0">
              <a:latin typeface="Roboto"/>
              <a:ea typeface="Roboto"/>
              <a:cs typeface="Roboto"/>
              <a:sym typeface="Roboto"/>
            </a:endParaRPr>
          </a:p>
          <a:p>
            <a:pPr marL="457200" lvl="0" indent="-342900">
              <a:spcBef>
                <a:spcPts val="0"/>
              </a:spcBef>
              <a:spcAft>
                <a:spcPts val="0"/>
              </a:spcAft>
              <a:buSzPts val="1800"/>
              <a:buFont typeface="Roboto"/>
              <a:buAutoNum type="arabicPeriod"/>
            </a:pPr>
            <a:r>
              <a:rPr lang="it" sz="1800" b="1" dirty="0">
                <a:latin typeface="Roboto"/>
                <a:ea typeface="Roboto"/>
                <a:cs typeface="Roboto"/>
                <a:sym typeface="Roboto"/>
              </a:rPr>
              <a:t>Unstamped traffic</a:t>
            </a:r>
            <a:endParaRPr sz="1800" b="1" dirty="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Framework Security</a:t>
            </a:r>
            <a:endParaRPr sz="2400" dirty="0"/>
          </a:p>
        </p:txBody>
      </p:sp>
      <p:sp>
        <p:nvSpPr>
          <p:cNvPr id="138" name="Shape 138"/>
          <p:cNvSpPr txBox="1"/>
          <p:nvPr/>
        </p:nvSpPr>
        <p:spPr>
          <a:xfrm>
            <a:off x="201750" y="1285800"/>
            <a:ext cx="8723100" cy="3857700"/>
          </a:xfrm>
          <a:prstGeom prst="rect">
            <a:avLst/>
          </a:prstGeom>
          <a:noFill/>
          <a:ln>
            <a:noFill/>
          </a:ln>
        </p:spPr>
        <p:txBody>
          <a:bodyPr spcFirstLastPara="1" wrap="square" lIns="91425" tIns="91425" rIns="91425" bIns="91425" anchor="t" anchorCtr="0">
            <a:noAutofit/>
          </a:bodyPr>
          <a:lstStyle/>
          <a:p>
            <a:pPr marL="114300" lvl="0">
              <a:spcBef>
                <a:spcPts val="0"/>
              </a:spcBef>
              <a:spcAft>
                <a:spcPts val="0"/>
              </a:spcAft>
              <a:buSzPts val="1800"/>
            </a:pPr>
            <a:r>
              <a:rPr lang="it" sz="2000" dirty="0">
                <a:latin typeface="Roboto"/>
                <a:ea typeface="Roboto"/>
                <a:cs typeface="Roboto"/>
                <a:sym typeface="Roboto"/>
              </a:rPr>
              <a:t>Not only the victim but also the framework has to be defended by attacks:</a:t>
            </a:r>
          </a:p>
          <a:p>
            <a:pPr marL="114300" lvl="0">
              <a:spcBef>
                <a:spcPts val="0"/>
              </a:spcBef>
              <a:spcAft>
                <a:spcPts val="0"/>
              </a:spcAft>
              <a:buSzPts val="1800"/>
            </a:pPr>
            <a:endParaRPr lang="it" sz="1800" b="1" dirty="0">
              <a:latin typeface="Roboto"/>
              <a:ea typeface="Roboto"/>
              <a:cs typeface="Roboto"/>
              <a:sym typeface="Roboto"/>
            </a:endParaRPr>
          </a:p>
          <a:p>
            <a:pPr marL="114300" lvl="0">
              <a:spcBef>
                <a:spcPts val="0"/>
              </a:spcBef>
              <a:spcAft>
                <a:spcPts val="0"/>
              </a:spcAft>
              <a:buSzPts val="1800"/>
            </a:pPr>
            <a:endParaRPr lang="it" sz="1800" b="1"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Service deny</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Attack hiding</a:t>
            </a:r>
          </a:p>
          <a:p>
            <a:pPr marL="114300" lvl="0">
              <a:spcBef>
                <a:spcPts val="0"/>
              </a:spcBef>
              <a:spcAft>
                <a:spcPts val="0"/>
              </a:spcAft>
              <a:buSzPts val="1800"/>
            </a:pPr>
            <a:endParaRPr lang="it-IT" sz="1800" dirty="0">
              <a:latin typeface="Roboto"/>
              <a:ea typeface="Roboto"/>
              <a:cs typeface="Roboto"/>
              <a:sym typeface="Roboto"/>
            </a:endParaRPr>
          </a:p>
          <a:p>
            <a:pPr marL="457200" lvl="0" indent="-342900">
              <a:spcBef>
                <a:spcPts val="0"/>
              </a:spcBef>
              <a:spcAft>
                <a:spcPts val="0"/>
              </a:spcAft>
              <a:buSzPts val="1800"/>
              <a:buChar char="●"/>
            </a:pPr>
            <a:r>
              <a:rPr lang="it" sz="1800" b="1" dirty="0">
                <a:latin typeface="Roboto"/>
                <a:ea typeface="Roboto"/>
                <a:cs typeface="Roboto"/>
                <a:sym typeface="Roboto"/>
              </a:rPr>
              <a:t>Stamp tampering</a:t>
            </a:r>
            <a:endParaRPr sz="1800" dirty="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2"/>
        <p:cNvGrpSpPr/>
        <p:nvPr/>
      </p:nvGrpSpPr>
      <p:grpSpPr>
        <a:xfrm>
          <a:off x="0" y="0"/>
          <a:ext cx="0" cy="0"/>
          <a:chOff x="0" y="0"/>
          <a:chExt cx="0" cy="0"/>
        </a:xfrm>
      </p:grpSpPr>
      <p:sp>
        <p:nvSpPr>
          <p:cNvPr id="143" name="Shape 143"/>
          <p:cNvSpPr txBox="1">
            <a:spLocks noGrp="1"/>
          </p:cNvSpPr>
          <p:nvPr>
            <p:ph type="title"/>
          </p:nvPr>
        </p:nvSpPr>
        <p:spPr>
          <a:xfrm>
            <a:off x="414050" y="380150"/>
            <a:ext cx="22155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FireCol</a:t>
            </a:r>
            <a:endParaRPr sz="4800"/>
          </a:p>
        </p:txBody>
      </p:sp>
      <p:sp>
        <p:nvSpPr>
          <p:cNvPr id="144" name="Shape 144"/>
          <p:cNvSpPr txBox="1">
            <a:spLocks noGrp="1"/>
          </p:cNvSpPr>
          <p:nvPr>
            <p:ph type="body" idx="1"/>
          </p:nvPr>
        </p:nvSpPr>
        <p:spPr>
          <a:xfrm>
            <a:off x="150" y="1705550"/>
            <a:ext cx="9144000" cy="3438000"/>
          </a:xfrm>
          <a:prstGeom prst="rect">
            <a:avLst/>
          </a:prstGeom>
        </p:spPr>
        <p:txBody>
          <a:bodyPr spcFirstLastPara="1" wrap="square" lIns="91425" tIns="91425" rIns="91425" bIns="91425" anchor="t" anchorCtr="0">
            <a:noAutofit/>
          </a:bodyPr>
          <a:lstStyle/>
          <a:p>
            <a:pPr marL="457200" lvl="0" indent="-342900" rtl="0">
              <a:lnSpc>
                <a:spcPct val="100000"/>
              </a:lnSpc>
              <a:spcBef>
                <a:spcPts val="0"/>
              </a:spcBef>
              <a:spcAft>
                <a:spcPts val="0"/>
              </a:spcAft>
              <a:buClr>
                <a:srgbClr val="000000"/>
              </a:buClr>
              <a:buSzPts val="1800"/>
              <a:buChar char="●"/>
            </a:pPr>
            <a:endParaRPr lang="it" dirty="0">
              <a:solidFill>
                <a:srgbClr val="000000"/>
              </a:solidFill>
            </a:endParaRPr>
          </a:p>
          <a:p>
            <a:pPr marL="114300" lvl="0" indent="0" rtl="0">
              <a:lnSpc>
                <a:spcPct val="100000"/>
              </a:lnSpc>
              <a:spcBef>
                <a:spcPts val="0"/>
              </a:spcBef>
              <a:spcAft>
                <a:spcPts val="0"/>
              </a:spcAft>
              <a:buClr>
                <a:srgbClr val="000000"/>
              </a:buClr>
              <a:buSzPts val="1800"/>
              <a:buNone/>
            </a:pPr>
            <a:endParaRPr lang="it" dirty="0">
              <a:solidFill>
                <a:srgbClr val="000000"/>
              </a:solidFill>
            </a:endParaRPr>
          </a:p>
          <a:p>
            <a:pPr marL="457200" lvl="0" indent="-342900" rtl="0">
              <a:lnSpc>
                <a:spcPct val="100000"/>
              </a:lnSpc>
              <a:spcBef>
                <a:spcPts val="0"/>
              </a:spcBef>
              <a:spcAft>
                <a:spcPts val="0"/>
              </a:spcAft>
              <a:buClr>
                <a:srgbClr val="000000"/>
              </a:buClr>
              <a:buSzPts val="1800"/>
              <a:buChar char="●"/>
            </a:pPr>
            <a:r>
              <a:rPr lang="it" dirty="0">
                <a:solidFill>
                  <a:srgbClr val="000000"/>
                </a:solidFill>
              </a:rPr>
              <a:t>FireCol is a collaborative distributed defence system (current paradigm) that </a:t>
            </a:r>
            <a:r>
              <a:rPr lang="it" b="1" dirty="0">
                <a:solidFill>
                  <a:srgbClr val="000000"/>
                </a:solidFill>
              </a:rPr>
              <a:t>detects flooding DDoS attacks</a:t>
            </a:r>
            <a:endParaRPr dirty="0">
              <a:solidFill>
                <a:srgbClr val="000000"/>
              </a:solidFill>
            </a:endParaRPr>
          </a:p>
          <a:p>
            <a:pPr marL="0" lvl="0" indent="0" rtl="0">
              <a:lnSpc>
                <a:spcPct val="100000"/>
              </a:lnSpc>
              <a:spcBef>
                <a:spcPts val="0"/>
              </a:spcBef>
              <a:spcAft>
                <a:spcPts val="0"/>
              </a:spcAft>
              <a:buNone/>
            </a:pPr>
            <a:endParaRPr dirty="0">
              <a:solidFill>
                <a:srgbClr val="000000"/>
              </a:solidFill>
            </a:endParaRPr>
          </a:p>
          <a:p>
            <a:pPr marL="457200" lvl="0" indent="-342900" rtl="0">
              <a:lnSpc>
                <a:spcPct val="100000"/>
              </a:lnSpc>
              <a:spcBef>
                <a:spcPts val="0"/>
              </a:spcBef>
              <a:spcAft>
                <a:spcPts val="0"/>
              </a:spcAft>
              <a:buSzPts val="1800"/>
              <a:buChar char="●"/>
            </a:pPr>
            <a:r>
              <a:rPr lang="it" dirty="0">
                <a:solidFill>
                  <a:srgbClr val="000000"/>
                </a:solidFill>
              </a:rPr>
              <a:t>FireCol has a distributed architecture composed of </a:t>
            </a:r>
            <a:r>
              <a:rPr lang="it" b="1" dirty="0">
                <a:solidFill>
                  <a:srgbClr val="000000"/>
                </a:solidFill>
              </a:rPr>
              <a:t>multiple IPSs </a:t>
            </a:r>
            <a:r>
              <a:rPr lang="it" dirty="0">
                <a:solidFill>
                  <a:srgbClr val="000000"/>
                </a:solidFill>
              </a:rPr>
              <a:t>(</a:t>
            </a:r>
            <a:r>
              <a:rPr lang="it" dirty="0">
                <a:solidFill>
                  <a:srgbClr val="222222"/>
                </a:solidFill>
                <a:highlight>
                  <a:srgbClr val="FFFFFF"/>
                </a:highlight>
              </a:rPr>
              <a:t>Intrusion prevention systems</a:t>
            </a:r>
            <a:r>
              <a:rPr lang="it" dirty="0">
                <a:solidFill>
                  <a:srgbClr val="000000"/>
                </a:solidFill>
              </a:rPr>
              <a:t>)</a:t>
            </a:r>
            <a:r>
              <a:rPr lang="it" b="1" dirty="0">
                <a:solidFill>
                  <a:srgbClr val="000000"/>
                </a:solidFill>
              </a:rPr>
              <a:t> </a:t>
            </a:r>
            <a:r>
              <a:rPr lang="it" dirty="0">
                <a:solidFill>
                  <a:srgbClr val="000000"/>
                </a:solidFill>
              </a:rPr>
              <a:t>forming a networks of protection </a:t>
            </a:r>
            <a:r>
              <a:rPr lang="it" b="1" dirty="0">
                <a:solidFill>
                  <a:srgbClr val="000000"/>
                </a:solidFill>
              </a:rPr>
              <a:t>rings</a:t>
            </a:r>
            <a:r>
              <a:rPr lang="it" dirty="0">
                <a:solidFill>
                  <a:srgbClr val="000000"/>
                </a:solidFill>
              </a:rPr>
              <a:t> around subscribed customers.</a:t>
            </a:r>
            <a:endParaRPr dirty="0">
              <a:solidFill>
                <a:srgbClr val="000000"/>
              </a:solidFill>
            </a:endParaRPr>
          </a:p>
        </p:txBody>
      </p:sp>
      <p:sp>
        <p:nvSpPr>
          <p:cNvPr id="145" name="Shape 145"/>
          <p:cNvSpPr txBox="1"/>
          <p:nvPr/>
        </p:nvSpPr>
        <p:spPr>
          <a:xfrm>
            <a:off x="414050" y="965000"/>
            <a:ext cx="5568900" cy="649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1900" b="1">
                <a:solidFill>
                  <a:srgbClr val="FFFFFF"/>
                </a:solidFill>
                <a:latin typeface="Roboto"/>
                <a:ea typeface="Roboto"/>
                <a:cs typeface="Roboto"/>
                <a:sym typeface="Roboto"/>
              </a:rPr>
              <a:t>Distributed Defence</a:t>
            </a:r>
            <a:endParaRPr>
              <a:solidFill>
                <a:srgbClr val="FFFFFF"/>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49"/>
        <p:cNvGrpSpPr/>
        <p:nvPr/>
      </p:nvGrpSpPr>
      <p:grpSpPr>
        <a:xfrm>
          <a:off x="0" y="0"/>
          <a:ext cx="0" cy="0"/>
          <a:chOff x="0" y="0"/>
          <a:chExt cx="0" cy="0"/>
        </a:xfrm>
      </p:grpSpPr>
      <p:sp>
        <p:nvSpPr>
          <p:cNvPr id="150" name="Shape 150"/>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1</a:t>
            </a:r>
            <a:endParaRPr sz="2400" dirty="0"/>
          </a:p>
        </p:txBody>
      </p:sp>
      <p:sp>
        <p:nvSpPr>
          <p:cNvPr id="151" name="Shape 151"/>
          <p:cNvSpPr txBox="1"/>
          <p:nvPr/>
        </p:nvSpPr>
        <p:spPr>
          <a:xfrm>
            <a:off x="0" y="941811"/>
            <a:ext cx="4711800" cy="3972516"/>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1800" dirty="0">
                <a:latin typeface="Roboto"/>
                <a:ea typeface="Roboto"/>
                <a:cs typeface="Roboto"/>
                <a:sym typeface="Roboto"/>
              </a:rPr>
              <a:t>Each IPS instance analyzes traffic with a configurable </a:t>
            </a:r>
            <a:r>
              <a:rPr lang="it" sz="1800" b="1" dirty="0">
                <a:latin typeface="Roboto"/>
                <a:ea typeface="Roboto"/>
                <a:cs typeface="Roboto"/>
                <a:sym typeface="Roboto"/>
              </a:rPr>
              <a:t>detection window</a:t>
            </a:r>
            <a:r>
              <a:rPr lang="it" sz="1800" dirty="0">
                <a:latin typeface="Roboto"/>
                <a:ea typeface="Roboto"/>
                <a:cs typeface="Roboto"/>
                <a:sym typeface="Roboto"/>
              </a:rPr>
              <a:t>. </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17500" rtl="0">
              <a:spcBef>
                <a:spcPts val="0"/>
              </a:spcBef>
              <a:spcAft>
                <a:spcPts val="0"/>
              </a:spcAft>
              <a:buSzPts val="1400"/>
              <a:buChar char="●"/>
            </a:pPr>
            <a:r>
              <a:rPr lang="it" sz="1800" dirty="0">
                <a:latin typeface="Roboto"/>
                <a:ea typeface="Roboto"/>
                <a:cs typeface="Roboto"/>
                <a:sym typeface="Roboto"/>
              </a:rPr>
              <a:t>After the </a:t>
            </a:r>
            <a:r>
              <a:rPr lang="it" sz="1800" b="1" dirty="0">
                <a:latin typeface="Roboto"/>
                <a:ea typeface="Roboto"/>
                <a:cs typeface="Roboto"/>
                <a:sym typeface="Roboto"/>
              </a:rPr>
              <a:t>selection manager</a:t>
            </a:r>
            <a:r>
              <a:rPr lang="it" sz="1800" dirty="0">
                <a:latin typeface="Roboto"/>
                <a:ea typeface="Roboto"/>
                <a:cs typeface="Roboto"/>
                <a:sym typeface="Roboto"/>
              </a:rPr>
              <a:t> measures the deviation of the current traffic profile from the normal ones, selects the rules (traffic filter) and forwards them to the score manager.</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17500">
              <a:spcBef>
                <a:spcPts val="0"/>
              </a:spcBef>
              <a:spcAft>
                <a:spcPts val="0"/>
              </a:spcAft>
              <a:buSzPts val="1400"/>
              <a:buChar char="●"/>
            </a:pPr>
            <a:r>
              <a:rPr lang="it" sz="1800" dirty="0">
                <a:latin typeface="Roboto"/>
                <a:ea typeface="Roboto"/>
                <a:cs typeface="Roboto"/>
                <a:sym typeface="Roboto"/>
              </a:rPr>
              <a:t>Using a decision table, the </a:t>
            </a:r>
            <a:r>
              <a:rPr lang="it" sz="1800" b="1" dirty="0">
                <a:latin typeface="Roboto"/>
                <a:ea typeface="Roboto"/>
                <a:cs typeface="Roboto"/>
                <a:sym typeface="Roboto"/>
              </a:rPr>
              <a:t>score manager</a:t>
            </a:r>
            <a:r>
              <a:rPr lang="it" sz="1800" dirty="0">
                <a:latin typeface="Roboto"/>
                <a:ea typeface="Roboto"/>
                <a:cs typeface="Roboto"/>
                <a:sym typeface="Roboto"/>
              </a:rPr>
              <a:t> assigns a score to each selected rule based on the frequencies, the entropies. 	</a:t>
            </a: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52" name="Shape 152"/>
          <p:cNvPicPr preferRelativeResize="0"/>
          <p:nvPr/>
        </p:nvPicPr>
        <p:blipFill>
          <a:blip r:embed="rId3">
            <a:alphaModFix/>
          </a:blip>
          <a:stretch>
            <a:fillRect/>
          </a:stretch>
        </p:blipFill>
        <p:spPr>
          <a:xfrm>
            <a:off x="4798150" y="694675"/>
            <a:ext cx="4287398" cy="421965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56"/>
        <p:cNvGrpSpPr/>
        <p:nvPr/>
      </p:nvGrpSpPr>
      <p:grpSpPr>
        <a:xfrm>
          <a:off x="0" y="0"/>
          <a:ext cx="0" cy="0"/>
          <a:chOff x="0" y="0"/>
          <a:chExt cx="0" cy="0"/>
        </a:xfrm>
      </p:grpSpPr>
      <p:sp>
        <p:nvSpPr>
          <p:cNvPr id="157" name="Shape 15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Ring-Based Protection 2</a:t>
            </a:r>
            <a:endParaRPr sz="2400" dirty="0"/>
          </a:p>
        </p:txBody>
      </p:sp>
      <p:pic>
        <p:nvPicPr>
          <p:cNvPr id="158" name="Shape 158"/>
          <p:cNvPicPr preferRelativeResize="0"/>
          <p:nvPr/>
        </p:nvPicPr>
        <p:blipFill>
          <a:blip r:embed="rId3">
            <a:alphaModFix/>
          </a:blip>
          <a:stretch>
            <a:fillRect/>
          </a:stretch>
        </p:blipFill>
        <p:spPr>
          <a:xfrm>
            <a:off x="5346600" y="2494850"/>
            <a:ext cx="3583349" cy="2020675"/>
          </a:xfrm>
          <a:prstGeom prst="rect">
            <a:avLst/>
          </a:prstGeom>
          <a:noFill/>
          <a:ln>
            <a:noFill/>
          </a:ln>
        </p:spPr>
      </p:pic>
      <p:sp>
        <p:nvSpPr>
          <p:cNvPr id="159" name="Shape 159"/>
          <p:cNvSpPr txBox="1"/>
          <p:nvPr/>
        </p:nvSpPr>
        <p:spPr>
          <a:xfrm>
            <a:off x="176399" y="855075"/>
            <a:ext cx="4926941" cy="4174125"/>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Font typeface="Roboto"/>
              <a:buChar char="●"/>
            </a:pPr>
            <a:r>
              <a:rPr lang="it" sz="2000" dirty="0">
                <a:latin typeface="Roboto"/>
                <a:ea typeface="Roboto"/>
                <a:cs typeface="Roboto"/>
                <a:sym typeface="Roboto"/>
              </a:rPr>
              <a:t>Using a threshold the rules are scored, the rules marked as a </a:t>
            </a:r>
            <a:r>
              <a:rPr lang="it" sz="2000" b="1" dirty="0">
                <a:latin typeface="Roboto"/>
                <a:ea typeface="Roboto"/>
                <a:cs typeface="Roboto"/>
                <a:sym typeface="Roboto"/>
              </a:rPr>
              <a:t>low potential attack</a:t>
            </a:r>
            <a:r>
              <a:rPr lang="it" sz="2000" dirty="0">
                <a:latin typeface="Roboto"/>
                <a:ea typeface="Roboto"/>
                <a:cs typeface="Roboto"/>
                <a:sym typeface="Roboto"/>
              </a:rPr>
              <a:t> trigger vertical communication and the downstream IPS will compute its own score. </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An marked as </a:t>
            </a:r>
            <a:r>
              <a:rPr lang="it" sz="2000" b="1" dirty="0">
                <a:latin typeface="Roboto"/>
                <a:ea typeface="Roboto"/>
                <a:cs typeface="Roboto"/>
                <a:sym typeface="Roboto"/>
              </a:rPr>
              <a:t>high potential attack</a:t>
            </a:r>
            <a:r>
              <a:rPr lang="it" sz="2000" dirty="0">
                <a:latin typeface="Roboto"/>
                <a:ea typeface="Roboto"/>
                <a:cs typeface="Roboto"/>
                <a:sym typeface="Roboto"/>
              </a:rPr>
              <a:t> triggers ring-level (horizontal) communication.</a:t>
            </a:r>
            <a:endParaRPr sz="2000" dirty="0">
              <a:latin typeface="Roboto"/>
              <a:ea typeface="Roboto"/>
              <a:cs typeface="Roboto"/>
              <a:sym typeface="Roboto"/>
            </a:endParaRPr>
          </a:p>
          <a:p>
            <a:pPr marL="0" lvl="0" indent="0">
              <a:spcBef>
                <a:spcPts val="0"/>
              </a:spcBef>
              <a:spcAft>
                <a:spcPts val="0"/>
              </a:spcAft>
              <a:buNone/>
            </a:pPr>
            <a:endParaRPr sz="2000" dirty="0">
              <a:latin typeface="Roboto"/>
              <a:ea typeface="Roboto"/>
              <a:cs typeface="Roboto"/>
              <a:sym typeface="Roboto"/>
            </a:endParaRPr>
          </a:p>
          <a:p>
            <a:pPr marL="457200" lvl="0" indent="-342900">
              <a:spcBef>
                <a:spcPts val="0"/>
              </a:spcBef>
              <a:spcAft>
                <a:spcPts val="0"/>
              </a:spcAft>
              <a:buSzPts val="1800"/>
              <a:buFont typeface="Roboto"/>
              <a:buChar char="●"/>
            </a:pPr>
            <a:r>
              <a:rPr lang="it" sz="2000" dirty="0">
                <a:latin typeface="Roboto"/>
                <a:ea typeface="Roboto"/>
                <a:cs typeface="Roboto"/>
                <a:sym typeface="Roboto"/>
              </a:rPr>
              <a:t>The </a:t>
            </a:r>
            <a:r>
              <a:rPr lang="it" sz="2000" b="1" dirty="0">
                <a:latin typeface="Roboto"/>
                <a:ea typeface="Roboto"/>
                <a:cs typeface="Roboto"/>
                <a:sym typeface="Roboto"/>
              </a:rPr>
              <a:t>detection manager</a:t>
            </a:r>
            <a:r>
              <a:rPr lang="it" sz="2000" dirty="0">
                <a:latin typeface="Roboto"/>
                <a:ea typeface="Roboto"/>
                <a:cs typeface="Roboto"/>
                <a:sym typeface="Roboto"/>
              </a:rPr>
              <a:t> start the detection algorithm to decide if there is an attack in course.</a:t>
            </a:r>
            <a:endParaRPr sz="20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sz="1800" dirty="0">
              <a:latin typeface="Roboto"/>
              <a:ea typeface="Roboto"/>
              <a:cs typeface="Roboto"/>
              <a:sym typeface="Roboto"/>
            </a:endParaRPr>
          </a:p>
        </p:txBody>
      </p:sp>
      <p:pic>
        <p:nvPicPr>
          <p:cNvPr id="160" name="Shape 160"/>
          <p:cNvPicPr preferRelativeResize="0"/>
          <p:nvPr/>
        </p:nvPicPr>
        <p:blipFill>
          <a:blip r:embed="rId4">
            <a:alphaModFix/>
          </a:blip>
          <a:stretch>
            <a:fillRect/>
          </a:stretch>
        </p:blipFill>
        <p:spPr>
          <a:xfrm>
            <a:off x="5346600" y="1025275"/>
            <a:ext cx="3583352" cy="1275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Attack Detection Algorithms</a:t>
            </a:r>
            <a:endParaRPr sz="2400" dirty="0"/>
          </a:p>
        </p:txBody>
      </p:sp>
      <p:pic>
        <p:nvPicPr>
          <p:cNvPr id="166" name="Shape 166"/>
          <p:cNvPicPr preferRelativeResize="0"/>
          <p:nvPr/>
        </p:nvPicPr>
        <p:blipFill>
          <a:blip r:embed="rId3">
            <a:alphaModFix/>
          </a:blip>
          <a:stretch>
            <a:fillRect/>
          </a:stretch>
        </p:blipFill>
        <p:spPr>
          <a:xfrm>
            <a:off x="4882275" y="781125"/>
            <a:ext cx="4129565" cy="4219652"/>
          </a:xfrm>
          <a:prstGeom prst="rect">
            <a:avLst/>
          </a:prstGeom>
          <a:noFill/>
          <a:ln>
            <a:noFill/>
          </a:ln>
        </p:spPr>
      </p:pic>
      <p:sp>
        <p:nvSpPr>
          <p:cNvPr id="167" name="Shape 167"/>
          <p:cNvSpPr txBox="1"/>
          <p:nvPr/>
        </p:nvSpPr>
        <p:spPr>
          <a:xfrm>
            <a:off x="174100" y="781125"/>
            <a:ext cx="4708200" cy="4219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Remebering the ring structure, the </a:t>
            </a:r>
            <a:r>
              <a:rPr lang="it" sz="1800" b="1" dirty="0">
                <a:latin typeface="Roboto"/>
                <a:ea typeface="Roboto"/>
                <a:cs typeface="Roboto"/>
                <a:sym typeface="Roboto"/>
              </a:rPr>
              <a:t>detection algorithm </a:t>
            </a:r>
            <a:r>
              <a:rPr lang="it" sz="1800" dirty="0">
                <a:latin typeface="Roboto"/>
                <a:ea typeface="Roboto"/>
                <a:cs typeface="Roboto"/>
                <a:sym typeface="Roboto"/>
              </a:rPr>
              <a:t>is runned over each IPS of the ring to detect the attack.</a:t>
            </a:r>
            <a:endParaRPr lang="it" sz="1800" b="1"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bi false? Yes → Start new traffic check , No → Traffic check ongoing.</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dirty="0">
                <a:latin typeface="Roboto"/>
                <a:ea typeface="Roboto"/>
                <a:cs typeface="Roboto"/>
                <a:sym typeface="Roboto"/>
              </a:rPr>
              <a:t>Is MyID the Initiator? Yes → No attack, No → Adding own rate.</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800" dirty="0">
                <a:latin typeface="Roboto"/>
                <a:ea typeface="Roboto"/>
                <a:cs typeface="Roboto"/>
                <a:sym typeface="Roboto"/>
              </a:rPr>
              <a:t>Is max rate reached? Yes → Raised alert, No → Check next ip.	</a:t>
            </a:r>
            <a:r>
              <a:rPr lang="it" sz="1600" dirty="0">
                <a:latin typeface="Roboto"/>
                <a:ea typeface="Roboto"/>
                <a:cs typeface="Roboto"/>
                <a:sym typeface="Roboto"/>
              </a:rPr>
              <a:t>			</a:t>
            </a:r>
            <a:endParaRPr sz="1600" dirty="0">
              <a:latin typeface="Roboto"/>
              <a:ea typeface="Roboto"/>
              <a:cs typeface="Roboto"/>
              <a:sym typeface="Roboto"/>
            </a:endParaRPr>
          </a:p>
          <a:p>
            <a:pPr marL="0" lvl="0" indent="0" rtl="0">
              <a:spcBef>
                <a:spcPts val="0"/>
              </a:spcBef>
              <a:spcAft>
                <a:spcPts val="0"/>
              </a:spcAft>
              <a:buNone/>
            </a:pPr>
            <a:r>
              <a:rPr lang="it" sz="1600" dirty="0">
                <a:latin typeface="Roboto"/>
                <a:ea typeface="Roboto"/>
                <a:cs typeface="Roboto"/>
                <a:sym typeface="Roboto"/>
              </a:rPr>
              <a:t>		</a:t>
            </a:r>
            <a:r>
              <a:rPr lang="it" sz="1100" dirty="0">
                <a:latin typeface="Roboto"/>
                <a:ea typeface="Roboto"/>
                <a:cs typeface="Roboto"/>
                <a:sym typeface="Roboto"/>
              </a:rPr>
              <a:t>	</a:t>
            </a:r>
            <a:endParaRPr sz="1100" dirty="0">
              <a:latin typeface="Roboto"/>
              <a:ea typeface="Roboto"/>
              <a:cs typeface="Roboto"/>
              <a:sym typeface="Roboto"/>
            </a:endParaRPr>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endParaRPr sz="10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rtl="0">
              <a:spcBef>
                <a:spcPts val="0"/>
              </a:spcBef>
              <a:spcAft>
                <a:spcPts val="0"/>
              </a:spcAft>
              <a:buNone/>
            </a:pPr>
            <a:r>
              <a:rPr lang="it" sz="1100" dirty="0"/>
              <a:t>		</a:t>
            </a:r>
            <a:endParaRPr sz="1100" dirty="0"/>
          </a:p>
          <a:p>
            <a:pPr marL="0" lvl="0" indent="0">
              <a:spcBef>
                <a:spcPts val="0"/>
              </a:spcBef>
              <a:spcAft>
                <a:spcPts val="0"/>
              </a:spcAft>
              <a:buNone/>
            </a:pPr>
            <a:endParaRPr dirty="0"/>
          </a:p>
        </p:txBody>
      </p:sp>
      <p:sp>
        <p:nvSpPr>
          <p:cNvPr id="168" name="Shape 168"/>
          <p:cNvSpPr txBox="1"/>
          <p:nvPr/>
        </p:nvSpPr>
        <p:spPr>
          <a:xfrm>
            <a:off x="7288800" y="1354000"/>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Initiator</a:t>
            </a:r>
            <a:endParaRPr b="1">
              <a:solidFill>
                <a:srgbClr val="CC0000"/>
              </a:solidFill>
            </a:endParaRPr>
          </a:p>
        </p:txBody>
      </p:sp>
      <p:sp>
        <p:nvSpPr>
          <p:cNvPr id="169" name="Shape 169"/>
          <p:cNvSpPr txBox="1"/>
          <p:nvPr/>
        </p:nvSpPr>
        <p:spPr>
          <a:xfrm>
            <a:off x="6434300" y="1566875"/>
            <a:ext cx="12858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#No attack</a:t>
            </a:r>
            <a:endParaRPr b="1">
              <a:solidFill>
                <a:srgbClr val="CC0000"/>
              </a:solidFill>
            </a:endParaRPr>
          </a:p>
        </p:txBody>
      </p:sp>
      <p:sp>
        <p:nvSpPr>
          <p:cNvPr id="170" name="Shape 170"/>
          <p:cNvSpPr txBox="1"/>
          <p:nvPr/>
        </p:nvSpPr>
        <p:spPr>
          <a:xfrm>
            <a:off x="7058850" y="2184300"/>
            <a:ext cx="19530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#Adding current rate</a:t>
            </a:r>
            <a:endParaRPr b="1">
              <a:solidFill>
                <a:srgbClr val="CC0000"/>
              </a:solidFill>
            </a:endParaRPr>
          </a:p>
        </p:txBody>
      </p:sp>
      <p:sp>
        <p:nvSpPr>
          <p:cNvPr id="171" name="Shape 171"/>
          <p:cNvSpPr txBox="1"/>
          <p:nvPr/>
        </p:nvSpPr>
        <p:spPr>
          <a:xfrm>
            <a:off x="7130425" y="2801725"/>
            <a:ext cx="16389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#Attack detected</a:t>
            </a:r>
            <a:endParaRPr b="1">
              <a:solidFill>
                <a:srgbClr val="CC0000"/>
              </a:solidFill>
            </a:endParaRPr>
          </a:p>
        </p:txBody>
      </p:sp>
      <p:sp>
        <p:nvSpPr>
          <p:cNvPr id="172" name="Shape 172"/>
          <p:cNvSpPr txBox="1"/>
          <p:nvPr/>
        </p:nvSpPr>
        <p:spPr>
          <a:xfrm>
            <a:off x="5917125" y="3195800"/>
            <a:ext cx="1764300" cy="31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b="1">
                <a:solidFill>
                  <a:srgbClr val="CC0000"/>
                </a:solidFill>
              </a:rPr>
              <a:t>#Check next IPS</a:t>
            </a:r>
            <a:endParaRPr b="1">
              <a:solidFill>
                <a:srgbClr val="CC0000"/>
              </a:solidFill>
            </a:endParaRPr>
          </a:p>
        </p:txBody>
      </p:sp>
      <p:sp>
        <p:nvSpPr>
          <p:cNvPr id="173" name="Shape 173"/>
          <p:cNvSpPr txBox="1"/>
          <p:nvPr/>
        </p:nvSpPr>
        <p:spPr>
          <a:xfrm>
            <a:off x="5495500" y="4036575"/>
            <a:ext cx="2819400" cy="31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b="1">
                <a:solidFill>
                  <a:srgbClr val="CC0000"/>
                </a:solidFill>
              </a:rPr>
              <a:t>#Starting new traffic checking</a:t>
            </a:r>
            <a:endParaRPr b="1">
              <a:solidFill>
                <a:srgbClr val="CC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Mitigation</a:t>
            </a:r>
            <a:endParaRPr sz="2400" dirty="0"/>
          </a:p>
        </p:txBody>
      </p:sp>
      <p:sp>
        <p:nvSpPr>
          <p:cNvPr id="179" name="Shape 179"/>
          <p:cNvSpPr txBox="1"/>
          <p:nvPr/>
        </p:nvSpPr>
        <p:spPr>
          <a:xfrm>
            <a:off x="98250" y="1113700"/>
            <a:ext cx="4680600" cy="3387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600" dirty="0">
                <a:latin typeface="Roboto"/>
                <a:ea typeface="Roboto"/>
                <a:cs typeface="Roboto"/>
                <a:sym typeface="Roboto"/>
              </a:rPr>
              <a:t>When an attack is detected, FireCol form a </a:t>
            </a:r>
            <a:r>
              <a:rPr lang="it" sz="1600" b="1" dirty="0">
                <a:latin typeface="Roboto"/>
                <a:ea typeface="Roboto"/>
                <a:cs typeface="Roboto"/>
                <a:sym typeface="Roboto"/>
              </a:rPr>
              <a:t>protection shields</a:t>
            </a:r>
            <a:r>
              <a:rPr lang="it" sz="1600" dirty="0">
                <a:latin typeface="Roboto"/>
                <a:ea typeface="Roboto"/>
                <a:cs typeface="Roboto"/>
                <a:sym typeface="Roboto"/>
              </a:rPr>
              <a:t> around the victim to block the attack.</a:t>
            </a:r>
            <a:endParaRPr sz="1600" dirty="0">
              <a:latin typeface="Roboto"/>
              <a:ea typeface="Roboto"/>
              <a:cs typeface="Roboto"/>
              <a:sym typeface="Roboto"/>
            </a:endParaRPr>
          </a:p>
          <a:p>
            <a:pPr marL="0" lvl="0" indent="0">
              <a:spcBef>
                <a:spcPts val="0"/>
              </a:spcBef>
              <a:spcAft>
                <a:spcPts val="0"/>
              </a:spcAft>
              <a:buNone/>
            </a:pPr>
            <a:endParaRPr sz="1600" dirty="0">
              <a:latin typeface="Roboto"/>
              <a:ea typeface="Roboto"/>
              <a:cs typeface="Roboto"/>
              <a:sym typeface="Roboto"/>
            </a:endParaRPr>
          </a:p>
          <a:p>
            <a:pPr marL="0" lvl="0" indent="0">
              <a:spcBef>
                <a:spcPts val="0"/>
              </a:spcBef>
              <a:spcAft>
                <a:spcPts val="0"/>
              </a:spcAft>
              <a:buNone/>
            </a:pPr>
            <a:r>
              <a:rPr lang="it" sz="1600" dirty="0">
                <a:latin typeface="Roboto"/>
                <a:ea typeface="Roboto"/>
                <a:cs typeface="Roboto"/>
                <a:sym typeface="Roboto"/>
              </a:rPr>
              <a:t>The IPS that detects the attack informs its </a:t>
            </a:r>
            <a:r>
              <a:rPr lang="it" sz="1600" b="1" dirty="0">
                <a:latin typeface="Roboto"/>
                <a:ea typeface="Roboto"/>
                <a:cs typeface="Roboto"/>
                <a:sym typeface="Roboto"/>
              </a:rPr>
              <a:t>upper-ring</a:t>
            </a:r>
            <a:r>
              <a:rPr lang="it" sz="1600" dirty="0">
                <a:latin typeface="Roboto"/>
                <a:ea typeface="Roboto"/>
                <a:cs typeface="Roboto"/>
                <a:sym typeface="Roboto"/>
              </a:rPr>
              <a:t>, which enforce the protection at their ring level. </a:t>
            </a:r>
            <a:endParaRPr sz="1600" dirty="0">
              <a:latin typeface="Roboto"/>
              <a:ea typeface="Roboto"/>
              <a:cs typeface="Roboto"/>
              <a:sym typeface="Roboto"/>
            </a:endParaRPr>
          </a:p>
          <a:p>
            <a:pPr marL="0" lvl="0" indent="0">
              <a:spcBef>
                <a:spcPts val="0"/>
              </a:spcBef>
              <a:spcAft>
                <a:spcPts val="0"/>
              </a:spcAft>
              <a:buNone/>
            </a:pPr>
            <a:endParaRPr sz="1600" dirty="0">
              <a:latin typeface="Roboto"/>
              <a:ea typeface="Roboto"/>
              <a:cs typeface="Roboto"/>
              <a:sym typeface="Roboto"/>
            </a:endParaRPr>
          </a:p>
          <a:p>
            <a:pPr marL="0" lvl="0" indent="0">
              <a:spcBef>
                <a:spcPts val="0"/>
              </a:spcBef>
              <a:spcAft>
                <a:spcPts val="0"/>
              </a:spcAft>
              <a:buNone/>
            </a:pPr>
            <a:r>
              <a:rPr lang="it" sz="1600" dirty="0">
                <a:latin typeface="Roboto"/>
                <a:ea typeface="Roboto"/>
                <a:cs typeface="Roboto"/>
                <a:sym typeface="Roboto"/>
              </a:rPr>
              <a:t>To extend the mitigation, the IPS that detects the attack informs also the nodes on the same ring to block traffic related to the corresponding rule.</a:t>
            </a:r>
            <a:endParaRPr sz="1600" dirty="0">
              <a:latin typeface="Roboto"/>
              <a:ea typeface="Roboto"/>
              <a:cs typeface="Roboto"/>
              <a:sym typeface="Roboto"/>
            </a:endParaRPr>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r>
              <a:rPr lang="it" sz="1100" dirty="0"/>
              <a:t>		</a:t>
            </a:r>
            <a:endParaRPr sz="1100" dirty="0"/>
          </a:p>
          <a:p>
            <a:pPr marL="0" lvl="0" indent="0">
              <a:spcBef>
                <a:spcPts val="0"/>
              </a:spcBef>
              <a:spcAft>
                <a:spcPts val="0"/>
              </a:spcAft>
              <a:buNone/>
            </a:pPr>
            <a:endParaRPr dirty="0"/>
          </a:p>
        </p:txBody>
      </p:sp>
      <p:pic>
        <p:nvPicPr>
          <p:cNvPr id="180" name="Shape 180"/>
          <p:cNvPicPr preferRelativeResize="0"/>
          <p:nvPr/>
        </p:nvPicPr>
        <p:blipFill>
          <a:blip r:embed="rId3">
            <a:alphaModFix/>
          </a:blip>
          <a:stretch>
            <a:fillRect/>
          </a:stretch>
        </p:blipFill>
        <p:spPr>
          <a:xfrm>
            <a:off x="4865325" y="1297625"/>
            <a:ext cx="4059526" cy="3019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1</a:t>
            </a:r>
            <a:endParaRPr sz="2400" dirty="0"/>
          </a:p>
        </p:txBody>
      </p:sp>
      <p:sp>
        <p:nvSpPr>
          <p:cNvPr id="207" name="Shape 207"/>
          <p:cNvSpPr txBox="1"/>
          <p:nvPr/>
        </p:nvSpPr>
        <p:spPr>
          <a:xfrm>
            <a:off x="98250" y="796950"/>
            <a:ext cx="6033900" cy="42606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800" dirty="0">
                <a:latin typeface="Roboto"/>
                <a:ea typeface="Roboto"/>
                <a:cs typeface="Roboto"/>
                <a:sym typeface="Roboto"/>
              </a:rPr>
              <a:t>To evaluate the accuracy of FireCol multiple experiments have been done:</a:t>
            </a:r>
            <a:endParaRPr sz="1800" dirty="0">
              <a:latin typeface="Roboto"/>
              <a:ea typeface="Roboto"/>
              <a:cs typeface="Roboto"/>
              <a:sym typeface="Roboto"/>
            </a:endParaRPr>
          </a:p>
          <a:p>
            <a:pPr marL="0" lvl="0" indent="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Impact of the score threshold: </a:t>
            </a:r>
            <a:r>
              <a:rPr lang="it" sz="1800" dirty="0">
                <a:latin typeface="Roboto"/>
                <a:ea typeface="Roboto"/>
                <a:cs typeface="Roboto"/>
                <a:sym typeface="Roboto"/>
              </a:rPr>
              <a:t>Want to find the </a:t>
            </a:r>
            <a:r>
              <a:rPr lang="it" sz="1800" b="1" dirty="0">
                <a:latin typeface="Roboto"/>
                <a:ea typeface="Roboto"/>
                <a:cs typeface="Roboto"/>
                <a:sym typeface="Roboto"/>
              </a:rPr>
              <a:t>optimal threshold</a:t>
            </a:r>
            <a:r>
              <a:rPr lang="it" sz="1800" dirty="0">
                <a:latin typeface="Roboto"/>
                <a:ea typeface="Roboto"/>
                <a:cs typeface="Roboto"/>
                <a:sym typeface="Roboto"/>
              </a:rPr>
              <a:t> for each topology evaluating the TPR attacks, the purpose is to find the highest threshold value that maintain an high TPR, for example for 5 ring the optimal t value is about 0.7.</a:t>
            </a:r>
            <a:endParaRPr sz="1800" dirty="0">
              <a:latin typeface="Roboto"/>
              <a:ea typeface="Roboto"/>
              <a:cs typeface="Roboto"/>
              <a:sym typeface="Roboto"/>
            </a:endParaRPr>
          </a:p>
          <a:p>
            <a:pPr marL="0" lvl="0" indent="0" rtl="0">
              <a:spcBef>
                <a:spcPts val="0"/>
              </a:spcBef>
              <a:spcAft>
                <a:spcPts val="0"/>
              </a:spcAft>
              <a:buNone/>
            </a:pPr>
            <a:endParaRPr sz="18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800" b="1" dirty="0">
                <a:latin typeface="Roboto"/>
                <a:ea typeface="Roboto"/>
                <a:cs typeface="Roboto"/>
                <a:sym typeface="Roboto"/>
              </a:rPr>
              <a:t>Ring level of attack: </a:t>
            </a:r>
            <a:r>
              <a:rPr lang="it" sz="1800" dirty="0">
                <a:latin typeface="Roboto"/>
                <a:ea typeface="Roboto"/>
                <a:cs typeface="Roboto"/>
                <a:sym typeface="Roboto"/>
              </a:rPr>
              <a:t>An attacker might launch an attack in the vicinity of the victim avoiding high-level rings. Instead of decreasing the threshold for detect attack at low-level, the benign traffic is also </a:t>
            </a:r>
            <a:r>
              <a:rPr lang="it" sz="1800" b="1" dirty="0">
                <a:latin typeface="Roboto"/>
                <a:ea typeface="Roboto"/>
                <a:cs typeface="Roboto"/>
                <a:sym typeface="Roboto"/>
              </a:rPr>
              <a:t>analyzed by the upper rings</a:t>
            </a:r>
            <a:r>
              <a:rPr lang="it" sz="1800" dirty="0">
                <a:latin typeface="Roboto"/>
                <a:ea typeface="Roboto"/>
                <a:cs typeface="Roboto"/>
                <a:sym typeface="Roboto"/>
              </a:rPr>
              <a:t>, which helps in distinguishing it from the malicious ones. </a:t>
            </a:r>
            <a:endParaRPr sz="1800" dirty="0">
              <a:latin typeface="Roboto"/>
              <a:ea typeface="Roboto"/>
              <a:cs typeface="Roboto"/>
              <a:sym typeface="Roboto"/>
            </a:endParaRPr>
          </a:p>
        </p:txBody>
      </p:sp>
      <p:pic>
        <p:nvPicPr>
          <p:cNvPr id="208" name="Shape 208"/>
          <p:cNvPicPr preferRelativeResize="0"/>
          <p:nvPr/>
        </p:nvPicPr>
        <p:blipFill>
          <a:blip r:embed="rId3">
            <a:alphaModFix/>
          </a:blip>
          <a:stretch>
            <a:fillRect/>
          </a:stretch>
        </p:blipFill>
        <p:spPr>
          <a:xfrm>
            <a:off x="6132150" y="796950"/>
            <a:ext cx="2985376" cy="2121800"/>
          </a:xfrm>
          <a:prstGeom prst="rect">
            <a:avLst/>
          </a:prstGeom>
          <a:noFill/>
          <a:ln>
            <a:noFill/>
          </a:ln>
        </p:spPr>
      </p:pic>
      <p:pic>
        <p:nvPicPr>
          <p:cNvPr id="209" name="Shape 209"/>
          <p:cNvPicPr preferRelativeResize="0"/>
          <p:nvPr/>
        </p:nvPicPr>
        <p:blipFill>
          <a:blip r:embed="rId4">
            <a:alphaModFix/>
          </a:blip>
          <a:stretch>
            <a:fillRect/>
          </a:stretch>
        </p:blipFill>
        <p:spPr>
          <a:xfrm>
            <a:off x="6294788" y="2918750"/>
            <a:ext cx="2660112" cy="2121798"/>
          </a:xfrm>
          <a:prstGeom prst="rect">
            <a:avLst/>
          </a:prstGeom>
          <a:noFill/>
          <a:ln>
            <a:noFill/>
          </a:ln>
        </p:spPr>
      </p:pic>
      <p:sp>
        <p:nvSpPr>
          <p:cNvPr id="210" name="Shape 210"/>
          <p:cNvSpPr txBox="1"/>
          <p:nvPr/>
        </p:nvSpPr>
        <p:spPr>
          <a:xfrm>
            <a:off x="8469450" y="4785825"/>
            <a:ext cx="1459800" cy="435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000"/>
              <a:t>in Ring 5 </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FireCon: Evaluation 2</a:t>
            </a:r>
            <a:endParaRPr sz="2400" dirty="0"/>
          </a:p>
        </p:txBody>
      </p:sp>
      <p:pic>
        <p:nvPicPr>
          <p:cNvPr id="216" name="Shape 216"/>
          <p:cNvPicPr preferRelativeResize="0"/>
          <p:nvPr/>
        </p:nvPicPr>
        <p:blipFill>
          <a:blip r:embed="rId3">
            <a:alphaModFix/>
          </a:blip>
          <a:stretch>
            <a:fillRect/>
          </a:stretch>
        </p:blipFill>
        <p:spPr>
          <a:xfrm>
            <a:off x="5498897" y="825800"/>
            <a:ext cx="2943177" cy="1868400"/>
          </a:xfrm>
          <a:prstGeom prst="rect">
            <a:avLst/>
          </a:prstGeom>
          <a:noFill/>
          <a:ln>
            <a:noFill/>
          </a:ln>
        </p:spPr>
      </p:pic>
      <p:sp>
        <p:nvSpPr>
          <p:cNvPr id="217" name="Shape 217"/>
          <p:cNvSpPr txBox="1"/>
          <p:nvPr/>
        </p:nvSpPr>
        <p:spPr>
          <a:xfrm>
            <a:off x="225252" y="920235"/>
            <a:ext cx="5178900" cy="4115100"/>
          </a:xfrm>
          <a:prstGeom prst="rect">
            <a:avLst/>
          </a:prstGeom>
          <a:noFill/>
          <a:ln>
            <a:noFill/>
          </a:ln>
        </p:spPr>
        <p:txBody>
          <a:bodyPr spcFirstLastPara="1" wrap="square" lIns="91425" tIns="91425" rIns="91425" bIns="91425" anchor="t" anchorCtr="0">
            <a:noAutofit/>
          </a:bodyPr>
          <a:lstStyle/>
          <a:p>
            <a:pPr marL="457200" lvl="0" indent="-330200" rtl="0">
              <a:spcBef>
                <a:spcPts val="0"/>
              </a:spcBef>
              <a:spcAft>
                <a:spcPts val="0"/>
              </a:spcAft>
              <a:buSzPts val="1600"/>
              <a:buChar char="●"/>
            </a:pPr>
            <a:r>
              <a:rPr lang="it" sz="1600" b="1" dirty="0">
                <a:latin typeface="Roboto"/>
                <a:ea typeface="Roboto"/>
                <a:cs typeface="Roboto"/>
                <a:sym typeface="Roboto"/>
              </a:rPr>
              <a:t>Efficiency of the MultiLevel Approach:</a:t>
            </a:r>
            <a:r>
              <a:rPr lang="it" sz="1600" dirty="0">
                <a:latin typeface="Roboto"/>
                <a:ea typeface="Roboto"/>
                <a:cs typeface="Roboto"/>
                <a:sym typeface="Roboto"/>
              </a:rPr>
              <a:t> The first value represents the false positive when both the </a:t>
            </a:r>
            <a:r>
              <a:rPr lang="it" sz="1600" b="1" dirty="0">
                <a:latin typeface="Roboto"/>
                <a:ea typeface="Roboto"/>
                <a:cs typeface="Roboto"/>
                <a:sym typeface="Roboto"/>
              </a:rPr>
              <a:t>selection</a:t>
            </a:r>
            <a:r>
              <a:rPr lang="it" sz="1600" dirty="0">
                <a:latin typeface="Roboto"/>
                <a:ea typeface="Roboto"/>
                <a:cs typeface="Roboto"/>
                <a:sym typeface="Roboto"/>
              </a:rPr>
              <a:t> and </a:t>
            </a:r>
            <a:r>
              <a:rPr lang="it" sz="1600" b="1" dirty="0">
                <a:latin typeface="Roboto"/>
                <a:ea typeface="Roboto"/>
                <a:cs typeface="Roboto"/>
                <a:sym typeface="Roboto"/>
              </a:rPr>
              <a:t>score managers</a:t>
            </a:r>
            <a:r>
              <a:rPr lang="it" sz="1600" dirty="0">
                <a:latin typeface="Roboto"/>
                <a:ea typeface="Roboto"/>
                <a:cs typeface="Roboto"/>
                <a:sym typeface="Roboto"/>
              </a:rPr>
              <a:t> are enabled. The second value is when only the selection manager is enabled.</a:t>
            </a:r>
            <a:endParaRPr sz="1600" dirty="0">
              <a:latin typeface="Roboto"/>
              <a:ea typeface="Roboto"/>
              <a:cs typeface="Roboto"/>
              <a:sym typeface="Roboto"/>
            </a:endParaRPr>
          </a:p>
          <a:p>
            <a:pPr marL="0" lvl="0" indent="0" rtl="0">
              <a:spcBef>
                <a:spcPts val="0"/>
              </a:spcBef>
              <a:spcAft>
                <a:spcPts val="0"/>
              </a:spcAft>
              <a:buNone/>
            </a:pPr>
            <a:endParaRPr sz="1600" dirty="0">
              <a:latin typeface="Roboto"/>
              <a:ea typeface="Roboto"/>
              <a:cs typeface="Roboto"/>
              <a:sym typeface="Roboto"/>
            </a:endParaRPr>
          </a:p>
          <a:p>
            <a:pPr marL="457200" lvl="0" indent="-330200" rtl="0">
              <a:spcBef>
                <a:spcPts val="0"/>
              </a:spcBef>
              <a:spcAft>
                <a:spcPts val="0"/>
              </a:spcAft>
              <a:buSzPts val="1600"/>
              <a:buFont typeface="Roboto"/>
              <a:buChar char="●"/>
            </a:pPr>
            <a:r>
              <a:rPr lang="it" sz="1600" b="1" dirty="0">
                <a:latin typeface="Roboto"/>
                <a:ea typeface="Roboto"/>
                <a:cs typeface="Roboto"/>
                <a:sym typeface="Roboto"/>
              </a:rPr>
              <a:t>Configuration Errors:</a:t>
            </a:r>
            <a:r>
              <a:rPr lang="it" sz="1600" dirty="0">
                <a:latin typeface="Roboto"/>
                <a:ea typeface="Roboto"/>
                <a:cs typeface="Roboto"/>
                <a:sym typeface="Roboto"/>
              </a:rPr>
              <a:t> When an IPS is assigned to the wrong ring it is a configuration error. The TPR is never affected by more than 14% since a misconfigured IPS still continues to send information to another IPS. The variation of FP is more chaotic, however quite limited. This concludes that FireCol exhibits </a:t>
            </a:r>
            <a:r>
              <a:rPr lang="it" sz="1600" b="1" dirty="0">
                <a:latin typeface="Roboto"/>
                <a:ea typeface="Roboto"/>
                <a:cs typeface="Roboto"/>
                <a:sym typeface="Roboto"/>
              </a:rPr>
              <a:t>good robustness against configuration errors</a:t>
            </a:r>
            <a:r>
              <a:rPr lang="it" sz="1600" dirty="0">
                <a:latin typeface="Roboto"/>
                <a:ea typeface="Roboto"/>
                <a:cs typeface="Roboto"/>
                <a:sym typeface="Roboto"/>
              </a:rPr>
              <a:t>.</a:t>
            </a:r>
            <a:endParaRPr sz="1600" dirty="0">
              <a:latin typeface="Roboto"/>
              <a:ea typeface="Roboto"/>
              <a:cs typeface="Roboto"/>
              <a:sym typeface="Roboto"/>
            </a:endParaRPr>
          </a:p>
        </p:txBody>
      </p:sp>
      <p:pic>
        <p:nvPicPr>
          <p:cNvPr id="218" name="Shape 218"/>
          <p:cNvPicPr preferRelativeResize="0"/>
          <p:nvPr/>
        </p:nvPicPr>
        <p:blipFill>
          <a:blip r:embed="rId4">
            <a:alphaModFix/>
          </a:blip>
          <a:stretch>
            <a:fillRect/>
          </a:stretch>
        </p:blipFill>
        <p:spPr>
          <a:xfrm>
            <a:off x="5498901" y="2813875"/>
            <a:ext cx="2943174" cy="2198849"/>
          </a:xfrm>
          <a:prstGeom prst="rect">
            <a:avLst/>
          </a:prstGeom>
          <a:noFill/>
          <a:ln>
            <a:noFill/>
          </a:ln>
        </p:spPr>
      </p:pic>
      <p:sp>
        <p:nvSpPr>
          <p:cNvPr id="2" name="Rectangle 1">
            <a:extLst>
              <a:ext uri="{FF2B5EF4-FFF2-40B4-BE49-F238E27FC236}">
                <a16:creationId xmlns:a16="http://schemas.microsoft.com/office/drawing/2014/main" id="{927059A7-7FE2-5F4F-8C95-F30C671CC1BF}"/>
              </a:ext>
            </a:extLst>
          </p:cNvPr>
          <p:cNvSpPr/>
          <p:nvPr/>
        </p:nvSpPr>
        <p:spPr>
          <a:xfrm>
            <a:off x="5498897" y="1013254"/>
            <a:ext cx="209925" cy="51898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2"/>
        <p:cNvGrpSpPr/>
        <p:nvPr/>
      </p:nvGrpSpPr>
      <p:grpSpPr>
        <a:xfrm>
          <a:off x="0" y="0"/>
          <a:ext cx="0" cy="0"/>
          <a:chOff x="0" y="0"/>
          <a:chExt cx="0" cy="0"/>
        </a:xfrm>
      </p:grpSpPr>
      <p:sp>
        <p:nvSpPr>
          <p:cNvPr id="73" name="Shape 7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Introduction</a:t>
            </a:r>
            <a:endParaRPr sz="4800"/>
          </a:p>
        </p:txBody>
      </p:sp>
      <p:sp>
        <p:nvSpPr>
          <p:cNvPr id="74" name="Shape 74"/>
          <p:cNvSpPr txBox="1">
            <a:spLocks noGrp="1"/>
          </p:cNvSpPr>
          <p:nvPr>
            <p:ph type="body" idx="1"/>
          </p:nvPr>
        </p:nvSpPr>
        <p:spPr>
          <a:xfrm>
            <a:off x="471900" y="2024625"/>
            <a:ext cx="8222100" cy="2710200"/>
          </a:xfrm>
          <a:prstGeom prst="rect">
            <a:avLst/>
          </a:prstGeom>
        </p:spPr>
        <p:txBody>
          <a:bodyPr spcFirstLastPara="1" wrap="square" lIns="91425" tIns="91425" rIns="91425" bIns="91425" anchor="t" anchorCtr="0">
            <a:noAutofit/>
          </a:bodyPr>
          <a:lstStyle/>
          <a:p>
            <a:pPr marL="457200" lvl="0" indent="-355600" rtl="0">
              <a:lnSpc>
                <a:spcPct val="100000"/>
              </a:lnSpc>
              <a:spcBef>
                <a:spcPts val="0"/>
              </a:spcBef>
              <a:spcAft>
                <a:spcPts val="0"/>
              </a:spcAft>
              <a:buClr>
                <a:srgbClr val="000000"/>
              </a:buClr>
              <a:buSzPts val="2000"/>
              <a:buChar char="●"/>
            </a:pPr>
            <a:r>
              <a:rPr lang="it" sz="2000" dirty="0">
                <a:solidFill>
                  <a:srgbClr val="000000"/>
                </a:solidFill>
              </a:rPr>
              <a:t>DDOS attacks is one the </a:t>
            </a:r>
            <a:r>
              <a:rPr lang="it" sz="2000" b="1" dirty="0">
                <a:solidFill>
                  <a:srgbClr val="000000"/>
                </a:solidFill>
              </a:rPr>
              <a:t>major </a:t>
            </a:r>
            <a:r>
              <a:rPr lang="it" sz="2000" dirty="0">
                <a:solidFill>
                  <a:srgbClr val="000000"/>
                </a:solidFill>
              </a:rPr>
              <a:t>network security threat.</a:t>
            </a:r>
            <a:endParaRPr sz="2000" dirty="0">
              <a:solidFill>
                <a:srgbClr val="000000"/>
              </a:solidFill>
            </a:endParaRPr>
          </a:p>
          <a:p>
            <a:pPr marL="0" lvl="0" indent="0" rtl="0">
              <a:lnSpc>
                <a:spcPct val="100000"/>
              </a:lnSpc>
              <a:spcBef>
                <a:spcPts val="0"/>
              </a:spcBef>
              <a:spcAft>
                <a:spcPts val="0"/>
              </a:spcAft>
              <a:buNone/>
            </a:pPr>
            <a:endParaRPr lang="it-IT" sz="2000" dirty="0">
              <a:solidFill>
                <a:srgbClr val="000000"/>
              </a:solidFill>
            </a:endParaRPr>
          </a:p>
          <a:p>
            <a:pPr marL="0" lvl="0" indent="0" rtl="0">
              <a:lnSpc>
                <a:spcPct val="100000"/>
              </a:lnSpc>
              <a:spcBef>
                <a:spcPts val="0"/>
              </a:spcBef>
              <a:spcAft>
                <a:spcPts val="0"/>
              </a:spcAft>
              <a:buNone/>
            </a:pPr>
            <a:endParaRPr sz="2000" dirty="0">
              <a:solidFill>
                <a:srgbClr val="000000"/>
              </a:solidFill>
            </a:endParaRPr>
          </a:p>
          <a:p>
            <a:pPr marL="457200" lvl="0" indent="-355600" rtl="0">
              <a:lnSpc>
                <a:spcPct val="100000"/>
              </a:lnSpc>
              <a:spcBef>
                <a:spcPts val="0"/>
              </a:spcBef>
              <a:spcAft>
                <a:spcPts val="0"/>
              </a:spcAft>
              <a:buClr>
                <a:srgbClr val="000000"/>
              </a:buClr>
              <a:buSzPts val="2000"/>
              <a:buChar char="●"/>
            </a:pPr>
            <a:r>
              <a:rPr lang="it" sz="2000" dirty="0">
                <a:solidFill>
                  <a:srgbClr val="000000"/>
                </a:solidFill>
              </a:rPr>
              <a:t>During years was developed many security system against DDOS that protect from specific attacks but not from general attack. </a:t>
            </a:r>
            <a:endParaRPr sz="2000" dirty="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Conclusion</a:t>
            </a:r>
            <a:endParaRPr sz="4800"/>
          </a:p>
        </p:txBody>
      </p:sp>
      <p:sp>
        <p:nvSpPr>
          <p:cNvPr id="224" name="Shape 22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p>
            <a:pPr marL="457200" lvl="0" indent="-355600" rtl="0">
              <a:spcBef>
                <a:spcPts val="0"/>
              </a:spcBef>
              <a:spcAft>
                <a:spcPts val="0"/>
              </a:spcAft>
              <a:buClr>
                <a:srgbClr val="000000"/>
              </a:buClr>
              <a:buSzPts val="2000"/>
              <a:buChar char="●"/>
            </a:pPr>
            <a:r>
              <a:rPr lang="it" sz="2000" dirty="0">
                <a:solidFill>
                  <a:srgbClr val="000000"/>
                </a:solidFill>
              </a:rPr>
              <a:t>DDOS attack is one of the major security </a:t>
            </a:r>
            <a:r>
              <a:rPr lang="it" sz="2000" b="1" dirty="0">
                <a:solidFill>
                  <a:srgbClr val="000000"/>
                </a:solidFill>
              </a:rPr>
              <a:t>threat</a:t>
            </a:r>
            <a:r>
              <a:rPr lang="it" sz="2000" dirty="0">
                <a:solidFill>
                  <a:srgbClr val="000000"/>
                </a:solidFill>
              </a:rPr>
              <a:t> that is difficult to have a general mitigation by isolated solution.</a:t>
            </a:r>
            <a:endParaRPr sz="2000" dirty="0">
              <a:solidFill>
                <a:srgbClr val="000000"/>
              </a:solidFill>
            </a:endParaRPr>
          </a:p>
          <a:p>
            <a:pPr marL="0" lvl="0" indent="0">
              <a:spcBef>
                <a:spcPts val="1600"/>
              </a:spcBef>
              <a:spcAft>
                <a:spcPts val="0"/>
              </a:spcAft>
              <a:buNone/>
            </a:pPr>
            <a:endParaRPr sz="2000" dirty="0">
              <a:solidFill>
                <a:srgbClr val="000000"/>
              </a:solidFill>
            </a:endParaRPr>
          </a:p>
          <a:p>
            <a:pPr marL="457200" lvl="0" indent="-355600">
              <a:spcBef>
                <a:spcPts val="1600"/>
              </a:spcBef>
              <a:spcAft>
                <a:spcPts val="0"/>
              </a:spcAft>
              <a:buClr>
                <a:srgbClr val="000000"/>
              </a:buClr>
              <a:buSzPts val="2000"/>
              <a:buChar char="●"/>
            </a:pPr>
            <a:r>
              <a:rPr lang="it" sz="2000" dirty="0">
                <a:solidFill>
                  <a:srgbClr val="000000"/>
                </a:solidFill>
              </a:rPr>
              <a:t>Various defence system composed by nodes must </a:t>
            </a:r>
            <a:r>
              <a:rPr lang="it" sz="2000" b="1" dirty="0">
                <a:solidFill>
                  <a:srgbClr val="000000"/>
                </a:solidFill>
              </a:rPr>
              <a:t>interoperate</a:t>
            </a:r>
            <a:r>
              <a:rPr lang="it" sz="2000" dirty="0">
                <a:solidFill>
                  <a:srgbClr val="000000"/>
                </a:solidFill>
              </a:rPr>
              <a:t> exchanging information and services to obtain an high level of security.</a:t>
            </a:r>
            <a:endParaRPr sz="2000" dirty="0">
              <a:solidFill>
                <a:srgbClr val="00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228"/>
        <p:cNvGrpSpPr/>
        <p:nvPr/>
      </p:nvGrpSpPr>
      <p:grpSpPr>
        <a:xfrm>
          <a:off x="0" y="0"/>
          <a:ext cx="0" cy="0"/>
          <a:chOff x="0" y="0"/>
          <a:chExt cx="0" cy="0"/>
        </a:xfrm>
      </p:grpSpPr>
      <p:sp>
        <p:nvSpPr>
          <p:cNvPr id="229" name="Shape 229"/>
          <p:cNvSpPr txBox="1">
            <a:spLocks noGrp="1"/>
          </p:cNvSpPr>
          <p:nvPr>
            <p:ph type="ctrTitle"/>
          </p:nvPr>
        </p:nvSpPr>
        <p:spPr>
          <a:xfrm>
            <a:off x="342450" y="2104950"/>
            <a:ext cx="8222100" cy="9336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a:t>Thanks for the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1</a:t>
            </a:r>
            <a:endParaRPr/>
          </a:p>
        </p:txBody>
      </p:sp>
      <p:sp>
        <p:nvSpPr>
          <p:cNvPr id="186" name="Shape 186"/>
          <p:cNvSpPr txBox="1"/>
          <p:nvPr/>
        </p:nvSpPr>
        <p:spPr>
          <a:xfrm>
            <a:off x="98250" y="1251800"/>
            <a:ext cx="4555800" cy="3464100"/>
          </a:xfrm>
          <a:prstGeom prst="rect">
            <a:avLst/>
          </a:prstGeom>
          <a:noFill/>
          <a:ln>
            <a:noFill/>
          </a:ln>
        </p:spPr>
        <p:txBody>
          <a:bodyPr spcFirstLastPara="1" wrap="square" lIns="91425" tIns="91425" rIns="91425" bIns="91425" anchor="t" anchorCtr="0">
            <a:noAutofit/>
          </a:bodyPr>
          <a:lstStyle/>
          <a:p>
            <a:pPr marL="457200" lvl="0" indent="-349250">
              <a:spcBef>
                <a:spcPts val="0"/>
              </a:spcBef>
              <a:spcAft>
                <a:spcPts val="0"/>
              </a:spcAft>
              <a:buSzPts val="1900"/>
              <a:buFont typeface="Roboto"/>
              <a:buChar char="●"/>
            </a:pPr>
            <a:r>
              <a:rPr lang="it" sz="1900">
                <a:latin typeface="Roboto"/>
                <a:ea typeface="Roboto"/>
                <a:cs typeface="Roboto"/>
                <a:sym typeface="Roboto"/>
              </a:rPr>
              <a:t>Customers can </a:t>
            </a:r>
            <a:r>
              <a:rPr lang="it" sz="1900" b="1">
                <a:latin typeface="Roboto"/>
                <a:ea typeface="Roboto"/>
                <a:cs typeface="Roboto"/>
                <a:sym typeface="Roboto"/>
              </a:rPr>
              <a:t>subscribe</a:t>
            </a:r>
            <a:r>
              <a:rPr lang="it" sz="1900">
                <a:latin typeface="Roboto"/>
                <a:ea typeface="Roboto"/>
                <a:cs typeface="Roboto"/>
                <a:sym typeface="Roboto"/>
              </a:rPr>
              <a:t> to FireCol service using the protocol.</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a:spcBef>
                <a:spcPts val="0"/>
              </a:spcBef>
              <a:spcAft>
                <a:spcPts val="0"/>
              </a:spcAft>
              <a:buSzPts val="1900"/>
              <a:buFont typeface="Roboto"/>
              <a:buChar char="●"/>
            </a:pPr>
            <a:r>
              <a:rPr lang="it" sz="1900">
                <a:latin typeface="Roboto"/>
                <a:ea typeface="Roboto"/>
                <a:cs typeface="Roboto"/>
                <a:sym typeface="Roboto"/>
              </a:rPr>
              <a:t>When a customer subscribes for the FireCol protection service, the trusted server saves an entry with user ID. </a:t>
            </a:r>
            <a:endParaRPr sz="1900">
              <a:latin typeface="Roboto"/>
              <a:ea typeface="Roboto"/>
              <a:cs typeface="Roboto"/>
              <a:sym typeface="Roboto"/>
            </a:endParaRPr>
          </a:p>
          <a:p>
            <a:pPr marL="0" lvl="0" indent="0">
              <a:spcBef>
                <a:spcPts val="0"/>
              </a:spcBef>
              <a:spcAft>
                <a:spcPts val="0"/>
              </a:spcAft>
              <a:buNone/>
            </a:pPr>
            <a:endParaRPr sz="1900">
              <a:latin typeface="Roboto"/>
              <a:ea typeface="Roboto"/>
              <a:cs typeface="Roboto"/>
              <a:sym typeface="Roboto"/>
            </a:endParaRPr>
          </a:p>
          <a:p>
            <a:pPr marL="457200" lvl="0" indent="-349250" rtl="0">
              <a:spcBef>
                <a:spcPts val="0"/>
              </a:spcBef>
              <a:spcAft>
                <a:spcPts val="0"/>
              </a:spcAft>
              <a:buSzPts val="1900"/>
              <a:buFont typeface="Roboto"/>
              <a:buChar char="●"/>
            </a:pPr>
            <a:r>
              <a:rPr lang="it" sz="1900">
                <a:latin typeface="Roboto"/>
                <a:ea typeface="Roboto"/>
                <a:cs typeface="Roboto"/>
                <a:sym typeface="Roboto"/>
              </a:rPr>
              <a:t>The server then issues periodically a </a:t>
            </a:r>
            <a:r>
              <a:rPr lang="it" sz="1900" b="1">
                <a:latin typeface="Roboto"/>
                <a:ea typeface="Roboto"/>
                <a:cs typeface="Roboto"/>
                <a:sym typeface="Roboto"/>
              </a:rPr>
              <a:t>signed token</a:t>
            </a:r>
            <a:r>
              <a:rPr lang="it" sz="1900">
                <a:latin typeface="Roboto"/>
                <a:ea typeface="Roboto"/>
                <a:cs typeface="Roboto"/>
                <a:sym typeface="Roboto"/>
              </a:rPr>
              <a:t> to the user.</a:t>
            </a:r>
            <a:endParaRPr sz="19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87" name="Shape 187"/>
          <p:cNvPicPr preferRelativeResize="0"/>
          <p:nvPr/>
        </p:nvPicPr>
        <p:blipFill>
          <a:blip r:embed="rId3">
            <a:alphaModFix/>
          </a:blip>
          <a:stretch>
            <a:fillRect/>
          </a:stretch>
        </p:blipFill>
        <p:spPr>
          <a:xfrm>
            <a:off x="4778950" y="987450"/>
            <a:ext cx="4202974" cy="346425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a:t>FireCol Architecture: Subscription Protocol 2</a:t>
            </a:r>
            <a:endParaRPr/>
          </a:p>
        </p:txBody>
      </p:sp>
      <p:sp>
        <p:nvSpPr>
          <p:cNvPr id="193" name="Shape 193"/>
          <p:cNvSpPr txBox="1"/>
          <p:nvPr/>
        </p:nvSpPr>
        <p:spPr>
          <a:xfrm>
            <a:off x="234450" y="987425"/>
            <a:ext cx="4503000" cy="39825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it" sz="2000">
                <a:latin typeface="Roboto"/>
                <a:ea typeface="Roboto"/>
                <a:cs typeface="Roboto"/>
                <a:sym typeface="Roboto"/>
              </a:rPr>
              <a:t>To build and update the ring network is used a two phase process.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router</a:t>
            </a:r>
            <a:r>
              <a:rPr lang="it" sz="2000">
                <a:latin typeface="Roboto"/>
                <a:ea typeface="Roboto"/>
                <a:cs typeface="Roboto"/>
                <a:sym typeface="Roboto"/>
              </a:rPr>
              <a:t> sends a message to the customer containing a counter initialized to 0. The counter is incremented each time it passes through an IPS. </a:t>
            </a:r>
            <a:endParaRPr sz="2000">
              <a:latin typeface="Roboto"/>
              <a:ea typeface="Roboto"/>
              <a:cs typeface="Roboto"/>
              <a:sym typeface="Roboto"/>
            </a:endParaRPr>
          </a:p>
          <a:p>
            <a:pPr marL="0" lvl="0" indent="0" rtl="0">
              <a:spcBef>
                <a:spcPts val="0"/>
              </a:spcBef>
              <a:spcAft>
                <a:spcPts val="0"/>
              </a:spcAft>
              <a:buNone/>
            </a:pPr>
            <a:endParaRPr sz="2000">
              <a:latin typeface="Roboto"/>
              <a:ea typeface="Roboto"/>
              <a:cs typeface="Roboto"/>
              <a:sym typeface="Roboto"/>
            </a:endParaRPr>
          </a:p>
          <a:p>
            <a:pPr marL="457200" lvl="0" indent="-355600" rtl="0">
              <a:spcBef>
                <a:spcPts val="0"/>
              </a:spcBef>
              <a:spcAft>
                <a:spcPts val="0"/>
              </a:spcAft>
              <a:buSzPts val="2000"/>
              <a:buFont typeface="Roboto"/>
              <a:buAutoNum type="arabicPeriod"/>
            </a:pPr>
            <a:r>
              <a:rPr lang="it" sz="2000">
                <a:latin typeface="Roboto"/>
                <a:ea typeface="Roboto"/>
                <a:cs typeface="Roboto"/>
                <a:sym typeface="Roboto"/>
              </a:rPr>
              <a:t>The </a:t>
            </a:r>
            <a:r>
              <a:rPr lang="it" sz="2000" b="1">
                <a:latin typeface="Roboto"/>
                <a:ea typeface="Roboto"/>
                <a:cs typeface="Roboto"/>
                <a:sym typeface="Roboto"/>
              </a:rPr>
              <a:t>customer</a:t>
            </a:r>
            <a:r>
              <a:rPr lang="it" sz="2000">
                <a:latin typeface="Roboto"/>
                <a:ea typeface="Roboto"/>
                <a:cs typeface="Roboto"/>
                <a:sym typeface="Roboto"/>
              </a:rPr>
              <a:t> then replies to the router with the value of its ring level. </a:t>
            </a:r>
            <a:endParaRPr sz="2000">
              <a:latin typeface="Roboto"/>
              <a:ea typeface="Roboto"/>
              <a:cs typeface="Roboto"/>
              <a:sym typeface="Roboto"/>
            </a:endParaRPr>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r>
              <a:rPr lang="it" sz="1100"/>
              <a:t>		</a:t>
            </a:r>
            <a:endParaRPr sz="1100"/>
          </a:p>
          <a:p>
            <a:pPr marL="0" lvl="0" indent="0">
              <a:spcBef>
                <a:spcPts val="0"/>
              </a:spcBef>
              <a:spcAft>
                <a:spcPts val="0"/>
              </a:spcAft>
              <a:buNone/>
            </a:pPr>
            <a:endParaRPr sz="1600">
              <a:latin typeface="Roboto"/>
              <a:ea typeface="Roboto"/>
              <a:cs typeface="Roboto"/>
              <a:sym typeface="Roboto"/>
            </a:endParaRPr>
          </a:p>
        </p:txBody>
      </p:sp>
      <p:pic>
        <p:nvPicPr>
          <p:cNvPr id="194" name="Shape 194"/>
          <p:cNvPicPr preferRelativeResize="0"/>
          <p:nvPr/>
        </p:nvPicPr>
        <p:blipFill>
          <a:blip r:embed="rId3">
            <a:alphaModFix/>
          </a:blip>
          <a:stretch>
            <a:fillRect/>
          </a:stretch>
        </p:blipFill>
        <p:spPr>
          <a:xfrm>
            <a:off x="4776200" y="987425"/>
            <a:ext cx="4202974" cy="346425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FireCol Architecture: Multiple Customers</a:t>
            </a:r>
            <a:endParaRPr sz="2400" dirty="0"/>
          </a:p>
        </p:txBody>
      </p:sp>
      <p:sp>
        <p:nvSpPr>
          <p:cNvPr id="200" name="Shape 200"/>
          <p:cNvSpPr txBox="1"/>
          <p:nvPr/>
        </p:nvSpPr>
        <p:spPr>
          <a:xfrm>
            <a:off x="213400" y="1225650"/>
            <a:ext cx="4553700" cy="32634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2000">
                <a:latin typeface="Roboto"/>
                <a:ea typeface="Roboto"/>
                <a:cs typeface="Roboto"/>
                <a:sym typeface="Roboto"/>
              </a:rPr>
              <a:t>FireCol allows the coexistence of </a:t>
            </a:r>
            <a:r>
              <a:rPr lang="it" sz="2000" b="1">
                <a:latin typeface="Roboto"/>
                <a:ea typeface="Roboto"/>
                <a:cs typeface="Roboto"/>
                <a:sym typeface="Roboto"/>
              </a:rPr>
              <a:t>multiple</a:t>
            </a:r>
            <a:r>
              <a:rPr lang="it" sz="2000">
                <a:latin typeface="Roboto"/>
                <a:ea typeface="Roboto"/>
                <a:cs typeface="Roboto"/>
                <a:sym typeface="Roboto"/>
              </a:rPr>
              <a:t> virtual protection rings for multiple customers across the same set of IPSs. </a:t>
            </a:r>
            <a:endParaRPr sz="2000">
              <a:latin typeface="Roboto"/>
              <a:ea typeface="Roboto"/>
              <a:cs typeface="Roboto"/>
              <a:sym typeface="Roboto"/>
            </a:endParaRPr>
          </a:p>
          <a:p>
            <a:pPr marL="0" lvl="0" indent="0">
              <a:spcBef>
                <a:spcPts val="0"/>
              </a:spcBef>
              <a:spcAft>
                <a:spcPts val="0"/>
              </a:spcAft>
              <a:buNone/>
            </a:pPr>
            <a:endParaRPr sz="2000">
              <a:latin typeface="Roboto"/>
              <a:ea typeface="Roboto"/>
              <a:cs typeface="Roboto"/>
              <a:sym typeface="Roboto"/>
            </a:endParaRPr>
          </a:p>
          <a:p>
            <a:pPr marL="0" lvl="0" indent="0">
              <a:spcBef>
                <a:spcPts val="0"/>
              </a:spcBef>
              <a:spcAft>
                <a:spcPts val="0"/>
              </a:spcAft>
              <a:buNone/>
            </a:pPr>
            <a:r>
              <a:rPr lang="it" sz="2000">
                <a:latin typeface="Roboto"/>
                <a:ea typeface="Roboto"/>
                <a:cs typeface="Roboto"/>
                <a:sym typeface="Roboto"/>
              </a:rPr>
              <a:t>A single IPS may work at different levels and path for different customers </a:t>
            </a:r>
            <a:endParaRPr sz="2400">
              <a:latin typeface="Roboto"/>
              <a:ea typeface="Roboto"/>
              <a:cs typeface="Roboto"/>
              <a:sym typeface="Roboto"/>
            </a:endParaRPr>
          </a:p>
        </p:txBody>
      </p:sp>
      <p:pic>
        <p:nvPicPr>
          <p:cNvPr id="201" name="Shape 201"/>
          <p:cNvPicPr preferRelativeResize="0"/>
          <p:nvPr/>
        </p:nvPicPr>
        <p:blipFill>
          <a:blip r:embed="rId3">
            <a:alphaModFix/>
          </a:blip>
          <a:stretch>
            <a:fillRect/>
          </a:stretch>
        </p:blipFill>
        <p:spPr>
          <a:xfrm>
            <a:off x="4932150" y="1168078"/>
            <a:ext cx="3992702" cy="3263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78"/>
        <p:cNvGrpSpPr/>
        <p:nvPr/>
      </p:nvGrpSpPr>
      <p:grpSpPr>
        <a:xfrm>
          <a:off x="0" y="0"/>
          <a:ext cx="0" cy="0"/>
          <a:chOff x="0" y="0"/>
          <a:chExt cx="0" cy="0"/>
        </a:xfrm>
      </p:grpSpPr>
      <p:sp>
        <p:nvSpPr>
          <p:cNvPr id="79" name="Shape 79"/>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Problem</a:t>
            </a:r>
            <a:endParaRPr sz="2400" dirty="0"/>
          </a:p>
        </p:txBody>
      </p:sp>
      <p:sp>
        <p:nvSpPr>
          <p:cNvPr id="80" name="Shape 80"/>
          <p:cNvSpPr txBox="1"/>
          <p:nvPr/>
        </p:nvSpPr>
        <p:spPr>
          <a:xfrm>
            <a:off x="225600" y="851275"/>
            <a:ext cx="8692800" cy="4118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DDOS attacks occurs when multiple machine generate large traffic volume to a victim occupying resources and so generate a Denial of Service.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that can hinder defence:</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Large volume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Seemingly legitimate packets</a:t>
            </a:r>
          </a:p>
          <a:p>
            <a:pPr marL="107950" lvl="0" rtl="0">
              <a:spcBef>
                <a:spcPts val="0"/>
              </a:spcBef>
              <a:spcAft>
                <a:spcPts val="0"/>
              </a:spcAft>
              <a:buSzPts val="1900"/>
            </a:pPr>
            <a:endParaRPr sz="1900" b="1"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IP spoofing</a:t>
            </a:r>
            <a:endParaRPr sz="1900" b="1" dirty="0">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84"/>
        <p:cNvGrpSpPr/>
        <p:nvPr/>
      </p:nvGrpSpPr>
      <p:grpSpPr>
        <a:xfrm>
          <a:off x="0" y="0"/>
          <a:ext cx="0" cy="0"/>
          <a:chOff x="0" y="0"/>
          <a:chExt cx="0" cy="0"/>
        </a:xfrm>
      </p:grpSpPr>
      <p:sp>
        <p:nvSpPr>
          <p:cNvPr id="85" name="Shape 85"/>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Solution </a:t>
            </a:r>
            <a:endParaRPr sz="2400" dirty="0"/>
          </a:p>
        </p:txBody>
      </p:sp>
      <p:sp>
        <p:nvSpPr>
          <p:cNvPr id="86" name="Shape 86"/>
          <p:cNvSpPr txBox="1"/>
          <p:nvPr/>
        </p:nvSpPr>
        <p:spPr>
          <a:xfrm>
            <a:off x="290075" y="773900"/>
            <a:ext cx="8130900" cy="4205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solution for DDOS attack is to detect it and cut off the attack stream. To successful in this the defence system has to have the following features.</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dirty="0">
                <a:latin typeface="Roboto"/>
                <a:ea typeface="Roboto"/>
                <a:cs typeface="Roboto"/>
                <a:sym typeface="Roboto"/>
              </a:rPr>
              <a:t>Feature of DDOS defence system:</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Accurate Detection</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Effective Response</a:t>
            </a:r>
          </a:p>
          <a:p>
            <a:pPr marL="107950" lvl="0" rtl="0">
              <a:spcBef>
                <a:spcPts val="0"/>
              </a:spcBef>
              <a:spcAft>
                <a:spcPts val="0"/>
              </a:spcAft>
              <a:buSzPts val="1900"/>
            </a:pPr>
            <a:endParaRPr sz="1900" dirty="0">
              <a:latin typeface="Roboto"/>
              <a:ea typeface="Roboto"/>
              <a:cs typeface="Roboto"/>
              <a:sym typeface="Roboto"/>
            </a:endParaRPr>
          </a:p>
          <a:p>
            <a:pPr marL="457200" lvl="0" indent="-349250" rtl="0">
              <a:spcBef>
                <a:spcPts val="0"/>
              </a:spcBef>
              <a:spcAft>
                <a:spcPts val="0"/>
              </a:spcAft>
              <a:buSzPts val="1900"/>
              <a:buFont typeface="Roboto"/>
              <a:buChar char="●"/>
            </a:pPr>
            <a:r>
              <a:rPr lang="it" sz="1900" b="1" dirty="0">
                <a:latin typeface="Roboto"/>
                <a:ea typeface="Roboto"/>
                <a:cs typeface="Roboto"/>
                <a:sym typeface="Roboto"/>
              </a:rPr>
              <a:t>Selective Response</a:t>
            </a:r>
            <a:endParaRPr sz="1900" dirty="0">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Current Defence Paradigm</a:t>
            </a:r>
            <a:endParaRPr sz="2400" dirty="0"/>
          </a:p>
        </p:txBody>
      </p:sp>
      <p:sp>
        <p:nvSpPr>
          <p:cNvPr id="92" name="Shape 92"/>
          <p:cNvSpPr txBox="1"/>
          <p:nvPr/>
        </p:nvSpPr>
        <p:spPr>
          <a:xfrm>
            <a:off x="241750" y="744900"/>
            <a:ext cx="8585400" cy="43218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it" sz="1900" dirty="0">
                <a:latin typeface="Roboto"/>
                <a:ea typeface="Roboto"/>
                <a:cs typeface="Roboto"/>
                <a:sym typeface="Roboto"/>
              </a:rPr>
              <a:t>The current paradigm used from defence system lead to poor performance, it is necessary a paradigm switch.</a:t>
            </a:r>
            <a:endParaRPr sz="1900" dirty="0">
              <a:latin typeface="Roboto"/>
              <a:ea typeface="Roboto"/>
              <a:cs typeface="Roboto"/>
              <a:sym typeface="Roboto"/>
            </a:endParaRPr>
          </a:p>
          <a:p>
            <a:pPr marL="0" lvl="0" indent="0">
              <a:spcBef>
                <a:spcPts val="0"/>
              </a:spcBef>
              <a:spcAft>
                <a:spcPts val="0"/>
              </a:spcAft>
              <a:buNone/>
            </a:pPr>
            <a:endParaRPr sz="1900" dirty="0">
              <a:latin typeface="Roboto"/>
              <a:ea typeface="Roboto"/>
              <a:cs typeface="Roboto"/>
              <a:sym typeface="Roboto"/>
            </a:endParaRPr>
          </a:p>
          <a:p>
            <a:pPr marL="0" lvl="0" indent="0">
              <a:spcBef>
                <a:spcPts val="0"/>
              </a:spcBef>
              <a:spcAft>
                <a:spcPts val="0"/>
              </a:spcAft>
              <a:buNone/>
            </a:pPr>
            <a:r>
              <a:rPr lang="it" sz="1900" b="1" dirty="0">
                <a:latin typeface="Roboto"/>
                <a:ea typeface="Roboto"/>
                <a:cs typeface="Roboto"/>
                <a:sym typeface="Roboto"/>
              </a:rPr>
              <a:t>Current Paradigms:</a:t>
            </a:r>
          </a:p>
          <a:p>
            <a:pPr marL="0" lvl="0" indent="0">
              <a:spcBef>
                <a:spcPts val="0"/>
              </a:spcBef>
              <a:spcAft>
                <a:spcPts val="0"/>
              </a:spcAft>
              <a:buNone/>
            </a:pPr>
            <a:endParaRPr sz="1900" b="1" dirty="0">
              <a:latin typeface="Roboto"/>
              <a:ea typeface="Roboto"/>
              <a:cs typeface="Roboto"/>
              <a:sym typeface="Roboto"/>
            </a:endParaRPr>
          </a:p>
          <a:p>
            <a:pPr marL="0" lvl="0" indent="0">
              <a:spcBef>
                <a:spcPts val="0"/>
              </a:spcBef>
              <a:spcAft>
                <a:spcPts val="0"/>
              </a:spcAft>
              <a:buNone/>
            </a:pPr>
            <a:endParaRPr sz="1900" b="1" dirty="0">
              <a:latin typeface="Roboto"/>
              <a:ea typeface="Roboto"/>
              <a:cs typeface="Roboto"/>
              <a:sym typeface="Roboto"/>
            </a:endParaRPr>
          </a:p>
          <a:p>
            <a:pPr marL="457200" lvl="0" indent="-349250" rtl="0">
              <a:spcBef>
                <a:spcPts val="0"/>
              </a:spcBef>
              <a:spcAft>
                <a:spcPts val="0"/>
              </a:spcAft>
              <a:buSzPts val="1900"/>
              <a:buChar char="●"/>
            </a:pPr>
            <a:r>
              <a:rPr lang="it" sz="1900" b="1" dirty="0">
                <a:latin typeface="Roboto"/>
                <a:ea typeface="Roboto"/>
                <a:cs typeface="Roboto"/>
                <a:sym typeface="Roboto"/>
              </a:rPr>
              <a:t>Autonomous Defence</a:t>
            </a:r>
          </a:p>
          <a:p>
            <a:pPr marL="107950" lvl="0" rtl="0">
              <a:spcBef>
                <a:spcPts val="0"/>
              </a:spcBef>
              <a:spcAft>
                <a:spcPts val="0"/>
              </a:spcAft>
              <a:buSzPts val="1900"/>
            </a:pPr>
            <a:endParaRPr sz="1900" b="1" dirty="0">
              <a:latin typeface="Roboto"/>
              <a:ea typeface="Roboto"/>
              <a:cs typeface="Roboto"/>
              <a:sym typeface="Roboto"/>
            </a:endParaRPr>
          </a:p>
          <a:p>
            <a:pPr marL="457200" lvl="0" indent="-349250">
              <a:spcBef>
                <a:spcPts val="0"/>
              </a:spcBef>
              <a:spcAft>
                <a:spcPts val="0"/>
              </a:spcAft>
              <a:buSzPts val="1900"/>
              <a:buChar char="●"/>
            </a:pPr>
            <a:r>
              <a:rPr lang="it" sz="1900" b="1" dirty="0">
                <a:latin typeface="Roboto"/>
                <a:ea typeface="Roboto"/>
                <a:cs typeface="Roboto"/>
                <a:sym typeface="Roboto"/>
              </a:rPr>
              <a:t>Distributed Defence</a:t>
            </a:r>
            <a:endParaRPr sz="1900" dirty="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DDOS: New Defence Paradigm</a:t>
            </a:r>
            <a:endParaRPr sz="2400" dirty="0"/>
          </a:p>
        </p:txBody>
      </p:sp>
      <p:sp>
        <p:nvSpPr>
          <p:cNvPr id="98" name="Shape 98"/>
          <p:cNvSpPr txBox="1"/>
          <p:nvPr/>
        </p:nvSpPr>
        <p:spPr>
          <a:xfrm>
            <a:off x="299775" y="667550"/>
            <a:ext cx="85275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General DDOS threat is still unmitigated so we need new paradigms</a:t>
            </a:r>
          </a:p>
          <a:p>
            <a:pPr marL="0" lvl="0" indent="0" rtl="0">
              <a:lnSpc>
                <a:spcPct val="90000"/>
              </a:lnSpc>
              <a:spcBef>
                <a:spcPts val="1000"/>
              </a:spcBef>
              <a:spcAft>
                <a:spcPts val="0"/>
              </a:spcAft>
              <a:buNone/>
            </a:pPr>
            <a:endParaRPr sz="1900" dirty="0">
              <a:latin typeface="Roboto"/>
              <a:ea typeface="Roboto"/>
              <a:cs typeface="Roboto"/>
              <a:sym typeface="Roboto"/>
            </a:endParaRPr>
          </a:p>
          <a:p>
            <a:pPr lvl="0">
              <a:lnSpc>
                <a:spcPct val="90000"/>
              </a:lnSpc>
              <a:spcBef>
                <a:spcPts val="1000"/>
              </a:spcBef>
            </a:pPr>
            <a:r>
              <a:rPr lang="it-IT" sz="1900" b="1" dirty="0">
                <a:latin typeface="Roboto"/>
                <a:ea typeface="Roboto"/>
                <a:cs typeface="Roboto"/>
                <a:sym typeface="Roboto"/>
              </a:rPr>
              <a:t>New </a:t>
            </a:r>
            <a:r>
              <a:rPr lang="it" sz="1900" b="1" dirty="0">
                <a:latin typeface="Roboto"/>
                <a:ea typeface="Roboto"/>
                <a:cs typeface="Roboto"/>
                <a:sym typeface="Roboto"/>
              </a:rPr>
              <a:t>Paradigms </a:t>
            </a:r>
            <a:r>
              <a:rPr lang="it-IT" sz="1900" b="1" dirty="0">
                <a:latin typeface="Roboto"/>
                <a:ea typeface="Roboto"/>
                <a:cs typeface="Roboto"/>
                <a:sym typeface="Roboto"/>
              </a:rPr>
              <a:t>:</a:t>
            </a:r>
          </a:p>
          <a:p>
            <a:pPr lvl="0">
              <a:lnSpc>
                <a:spcPct val="90000"/>
              </a:lnSpc>
              <a:spcBef>
                <a:spcPts val="1000"/>
              </a:spcBef>
            </a:pPr>
            <a:endParaRPr sz="1900" b="1"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Node specialization</a:t>
            </a:r>
          </a:p>
          <a:p>
            <a:pPr marL="107950" lvl="0" rtl="0">
              <a:lnSpc>
                <a:spcPct val="90000"/>
              </a:lnSpc>
              <a:spcBef>
                <a:spcPts val="1000"/>
              </a:spcBef>
              <a:spcAft>
                <a:spcPts val="0"/>
              </a:spcAft>
              <a:buSzPts val="1900"/>
            </a:pP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Heterogeneous cooperative defense</a:t>
            </a:r>
            <a:endParaRPr sz="1900" b="1" dirty="0">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2"/>
        <p:cNvGrpSpPr/>
        <p:nvPr/>
      </p:nvGrpSpPr>
      <p:grpSpPr>
        <a:xfrm>
          <a:off x="0" y="0"/>
          <a:ext cx="0" cy="0"/>
          <a:chOff x="0" y="0"/>
          <a:chExt cx="0" cy="0"/>
        </a:xfrm>
      </p:grpSpPr>
      <p:sp>
        <p:nvSpPr>
          <p:cNvPr id="103" name="Shape 103"/>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Distributed framework for DDOS defence</a:t>
            </a:r>
            <a:endParaRPr sz="2400" dirty="0"/>
          </a:p>
        </p:txBody>
      </p:sp>
      <p:sp>
        <p:nvSpPr>
          <p:cNvPr id="104" name="Shape 104"/>
          <p:cNvSpPr txBox="1"/>
          <p:nvPr/>
        </p:nvSpPr>
        <p:spPr>
          <a:xfrm>
            <a:off x="158700" y="667550"/>
            <a:ext cx="8826600" cy="44760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dirty="0">
                <a:latin typeface="Roboto"/>
                <a:ea typeface="Roboto"/>
                <a:cs typeface="Roboto"/>
                <a:sym typeface="Roboto"/>
              </a:rPr>
              <a:t>To move from current to new paradigm is needed a new framework, three types of nodes: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Alert generator</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Core</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Classifier node</a:t>
            </a:r>
          </a:p>
          <a:p>
            <a:pPr marL="107950" lvl="0" rtl="0">
              <a:lnSpc>
                <a:spcPct val="90000"/>
              </a:lnSpc>
              <a:spcBef>
                <a:spcPts val="0"/>
              </a:spcBef>
              <a:spcAft>
                <a:spcPts val="0"/>
              </a:spcAft>
              <a:buSzPts val="1900"/>
            </a:pPr>
            <a:endParaRPr lang="it-IT" sz="1900" dirty="0">
              <a:latin typeface="Roboto"/>
              <a:ea typeface="Roboto"/>
              <a:cs typeface="Roboto"/>
              <a:sym typeface="Roboto"/>
            </a:endParaRPr>
          </a:p>
          <a:p>
            <a:pPr marL="107950" lvl="0" rtl="0">
              <a:lnSpc>
                <a:spcPct val="90000"/>
              </a:lnSpc>
              <a:spcBef>
                <a:spcPts val="0"/>
              </a:spcBef>
              <a:spcAft>
                <a:spcPts val="0"/>
              </a:spcAft>
              <a:buSzPts val="1900"/>
            </a:pPr>
            <a:endParaRPr sz="1900" dirty="0">
              <a:latin typeface="Roboto"/>
              <a:ea typeface="Roboto"/>
              <a:cs typeface="Roboto"/>
              <a:sym typeface="Roboto"/>
            </a:endParaRPr>
          </a:p>
          <a:p>
            <a:pPr marL="0" lvl="0" indent="0" rtl="0">
              <a:lnSpc>
                <a:spcPct val="90000"/>
              </a:lnSpc>
              <a:spcBef>
                <a:spcPts val="1000"/>
              </a:spcBef>
              <a:spcAft>
                <a:spcPts val="0"/>
              </a:spcAft>
              <a:buNone/>
            </a:pPr>
            <a:r>
              <a:rPr lang="it" sz="1900" dirty="0">
                <a:latin typeface="Roboto"/>
                <a:ea typeface="Roboto"/>
                <a:cs typeface="Roboto"/>
                <a:sym typeface="Roboto"/>
              </a:rPr>
              <a:t>The nodes must support the following messages:</a:t>
            </a:r>
            <a:endParaRPr sz="1900" dirty="0">
              <a:latin typeface="Roboto"/>
              <a:ea typeface="Roboto"/>
              <a:cs typeface="Roboto"/>
              <a:sym typeface="Roboto"/>
            </a:endParaRP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Attack alerts</a:t>
            </a:r>
          </a:p>
          <a:p>
            <a:pPr marL="457200" lvl="0" indent="-349250" rtl="0">
              <a:lnSpc>
                <a:spcPct val="90000"/>
              </a:lnSpc>
              <a:spcBef>
                <a:spcPts val="1000"/>
              </a:spcBef>
              <a:spcAft>
                <a:spcPts val="0"/>
              </a:spcAft>
              <a:buSzPts val="1900"/>
              <a:buFont typeface="Roboto"/>
              <a:buChar char="●"/>
            </a:pPr>
            <a:r>
              <a:rPr lang="it" sz="1900" b="1" dirty="0">
                <a:latin typeface="Roboto"/>
                <a:ea typeface="Roboto"/>
                <a:cs typeface="Roboto"/>
                <a:sym typeface="Roboto"/>
              </a:rPr>
              <a:t>Rate-Limit request</a:t>
            </a:r>
            <a:endParaRPr sz="1900" dirty="0">
              <a:latin typeface="Roboto"/>
              <a:ea typeface="Roboto"/>
              <a:cs typeface="Roboto"/>
              <a:sym typeface="Roboto"/>
            </a:endParaRP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Resource request</a:t>
            </a:r>
          </a:p>
          <a:p>
            <a:pPr marL="457200" lvl="0" indent="-349250" rtl="0">
              <a:lnSpc>
                <a:spcPct val="90000"/>
              </a:lnSpc>
              <a:spcBef>
                <a:spcPts val="0"/>
              </a:spcBef>
              <a:spcAft>
                <a:spcPts val="0"/>
              </a:spcAft>
              <a:buSzPts val="1900"/>
              <a:buFont typeface="Roboto"/>
              <a:buChar char="●"/>
            </a:pPr>
            <a:r>
              <a:rPr lang="it" sz="1900" b="1" dirty="0">
                <a:latin typeface="Roboto"/>
                <a:ea typeface="Roboto"/>
                <a:cs typeface="Roboto"/>
                <a:sym typeface="Roboto"/>
              </a:rPr>
              <a:t>Traffic classification</a:t>
            </a:r>
            <a:endParaRPr sz="1800" dirty="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460950" y="371350"/>
            <a:ext cx="8222100" cy="767700"/>
          </a:xfrm>
          <a:prstGeom prst="rect">
            <a:avLst/>
          </a:prstGeom>
        </p:spPr>
        <p:txBody>
          <a:bodyPr spcFirstLastPara="1" wrap="square" lIns="91425" tIns="91425" rIns="91425" bIns="91425" anchor="b" anchorCtr="0">
            <a:noAutofit/>
          </a:bodyPr>
          <a:lstStyle/>
          <a:p>
            <a:pPr marL="0" lvl="0" indent="0">
              <a:spcBef>
                <a:spcPts val="0"/>
              </a:spcBef>
              <a:spcAft>
                <a:spcPts val="0"/>
              </a:spcAft>
              <a:buNone/>
            </a:pPr>
            <a:r>
              <a:rPr lang="it" sz="4800"/>
              <a:t>DefCOM</a:t>
            </a:r>
            <a:endParaRPr sz="4800"/>
          </a:p>
        </p:txBody>
      </p:sp>
      <p:sp>
        <p:nvSpPr>
          <p:cNvPr id="110" name="Shape 110"/>
          <p:cNvSpPr txBox="1">
            <a:spLocks noGrp="1"/>
          </p:cNvSpPr>
          <p:nvPr>
            <p:ph type="body" idx="1"/>
          </p:nvPr>
        </p:nvSpPr>
        <p:spPr>
          <a:xfrm>
            <a:off x="416380" y="1743600"/>
            <a:ext cx="8266670" cy="3399900"/>
          </a:xfrm>
          <a:prstGeom prst="rect">
            <a:avLst/>
          </a:prstGeom>
        </p:spPr>
        <p:txBody>
          <a:bodyPr spcFirstLastPara="1" wrap="square" lIns="91425" tIns="91425" rIns="91425" bIns="91425" anchor="t" anchorCtr="0">
            <a:noAutofit/>
          </a:bodyPr>
          <a:lstStyle/>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Example design of DDOS Heterogeneous defence framework (new paradigm) organized in a </a:t>
            </a:r>
            <a:r>
              <a:rPr lang="it" b="1" dirty="0">
                <a:solidFill>
                  <a:srgbClr val="000000"/>
                </a:solidFill>
                <a:latin typeface="Roboto" panose="02000000000000000000" pitchFamily="2" charset="0"/>
                <a:ea typeface="Roboto" panose="02000000000000000000" pitchFamily="2" charset="0"/>
                <a:cs typeface="Arial"/>
                <a:sym typeface="Arial"/>
              </a:rPr>
              <a:t>peer-to-peer network.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r>
              <a:rPr lang="it" dirty="0">
                <a:solidFill>
                  <a:srgbClr val="000000"/>
                </a:solidFill>
                <a:latin typeface="Roboto" panose="02000000000000000000" pitchFamily="2" charset="0"/>
                <a:ea typeface="Roboto" panose="02000000000000000000" pitchFamily="2" charset="0"/>
                <a:cs typeface="Arial"/>
                <a:sym typeface="Arial"/>
              </a:rPr>
              <a:t>When an attack is detected:</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Victim traffic tree creation</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Set traffic limit</a:t>
            </a:r>
          </a:p>
          <a:p>
            <a:pPr marL="285750" indent="-285750"/>
            <a:r>
              <a:rPr lang="it" b="1" dirty="0">
                <a:solidFill>
                  <a:srgbClr val="000000"/>
                </a:solidFill>
                <a:latin typeface="Roboto" panose="02000000000000000000" pitchFamily="2" charset="0"/>
                <a:ea typeface="Roboto" panose="02000000000000000000" pitchFamily="2" charset="0"/>
                <a:cs typeface="Arial"/>
                <a:sym typeface="Arial"/>
              </a:rPr>
              <a:t>Differenciate between legit and malicious attack</a:t>
            </a: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a:p>
            <a:pPr marL="0" indent="0">
              <a:buNone/>
            </a:pPr>
            <a:endParaRPr lang="it" b="1" dirty="0">
              <a:solidFill>
                <a:srgbClr val="000000"/>
              </a:solidFill>
              <a:latin typeface="Roboto" panose="02000000000000000000" pitchFamily="2" charset="0"/>
              <a:ea typeface="Roboto" panose="02000000000000000000" pitchFamily="2" charset="0"/>
              <a:cs typeface="Arial"/>
              <a:sym typeface="Arial"/>
            </a:endParaRPr>
          </a:p>
        </p:txBody>
      </p:sp>
      <p:sp>
        <p:nvSpPr>
          <p:cNvPr id="111" name="Shape 111"/>
          <p:cNvSpPr txBox="1"/>
          <p:nvPr/>
        </p:nvSpPr>
        <p:spPr>
          <a:xfrm>
            <a:off x="460950" y="906975"/>
            <a:ext cx="5568900" cy="649800"/>
          </a:xfrm>
          <a:prstGeom prst="rect">
            <a:avLst/>
          </a:prstGeom>
          <a:noFill/>
          <a:ln>
            <a:noFill/>
          </a:ln>
        </p:spPr>
        <p:txBody>
          <a:bodyPr spcFirstLastPara="1" wrap="square" lIns="91425" tIns="91425" rIns="91425" bIns="91425" anchor="t" anchorCtr="0">
            <a:noAutofit/>
          </a:bodyPr>
          <a:lstStyle/>
          <a:p>
            <a:pPr marL="0" lvl="0" indent="0" rtl="0">
              <a:lnSpc>
                <a:spcPct val="90000"/>
              </a:lnSpc>
              <a:spcBef>
                <a:spcPts val="1000"/>
              </a:spcBef>
              <a:spcAft>
                <a:spcPts val="0"/>
              </a:spcAft>
              <a:buNone/>
            </a:pPr>
            <a:r>
              <a:rPr lang="it" sz="1900" b="1">
                <a:solidFill>
                  <a:srgbClr val="FFFFFF"/>
                </a:solidFill>
                <a:latin typeface="Roboto"/>
                <a:ea typeface="Roboto"/>
                <a:cs typeface="Roboto"/>
                <a:sym typeface="Roboto"/>
              </a:rPr>
              <a:t>Heterogeneous cooperative defense</a:t>
            </a:r>
            <a:endParaRPr>
              <a:solidFill>
                <a:srgbClr val="FFFFFF"/>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9688"/>
        </a:solidFill>
        <a:effectLst/>
      </p:bgPr>
    </p:bg>
    <p:spTree>
      <p:nvGrpSpPr>
        <p:cNvPr id="1" name="Shape 115"/>
        <p:cNvGrpSpPr/>
        <p:nvPr/>
      </p:nvGrpSpPr>
      <p:grpSpPr>
        <a:xfrm>
          <a:off x="0" y="0"/>
          <a:ext cx="0" cy="0"/>
          <a:chOff x="0" y="0"/>
          <a:chExt cx="0" cy="0"/>
        </a:xfrm>
      </p:grpSpPr>
      <p:sp>
        <p:nvSpPr>
          <p:cNvPr id="116" name="Shape 11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it" sz="2400" dirty="0"/>
              <a:t>DefCOM: Traffic Tree Discovery</a:t>
            </a:r>
            <a:endParaRPr sz="2400" dirty="0"/>
          </a:p>
        </p:txBody>
      </p:sp>
      <p:pic>
        <p:nvPicPr>
          <p:cNvPr id="117" name="Shape 117"/>
          <p:cNvPicPr preferRelativeResize="0"/>
          <p:nvPr/>
        </p:nvPicPr>
        <p:blipFill>
          <a:blip r:embed="rId3">
            <a:alphaModFix/>
          </a:blip>
          <a:stretch>
            <a:fillRect/>
          </a:stretch>
        </p:blipFill>
        <p:spPr>
          <a:xfrm>
            <a:off x="5114950" y="865700"/>
            <a:ext cx="4029050" cy="4142900"/>
          </a:xfrm>
          <a:prstGeom prst="rect">
            <a:avLst/>
          </a:prstGeom>
          <a:noFill/>
          <a:ln>
            <a:noFill/>
          </a:ln>
        </p:spPr>
      </p:pic>
      <p:sp>
        <p:nvSpPr>
          <p:cNvPr id="118" name="Shape 118"/>
          <p:cNvSpPr txBox="1"/>
          <p:nvPr/>
        </p:nvSpPr>
        <p:spPr>
          <a:xfrm>
            <a:off x="-50" y="822150"/>
            <a:ext cx="5115000" cy="4230000"/>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it" sz="1900" b="1" dirty="0">
                <a:latin typeface="Roboto"/>
                <a:ea typeface="Roboto"/>
                <a:cs typeface="Roboto"/>
                <a:sym typeface="Roboto"/>
              </a:rPr>
              <a:t>Alert generator </a:t>
            </a:r>
            <a:r>
              <a:rPr lang="it" sz="1900" dirty="0">
                <a:latin typeface="Roboto"/>
                <a:ea typeface="Roboto"/>
                <a:cs typeface="Roboto"/>
                <a:sym typeface="Roboto"/>
              </a:rPr>
              <a:t>node closest to victim detect the attack and send alert message to other nodes.</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rtl="0">
              <a:spcBef>
                <a:spcPts val="0"/>
              </a:spcBef>
              <a:spcAft>
                <a:spcPts val="0"/>
              </a:spcAft>
              <a:buSzPts val="1800"/>
              <a:buFont typeface="Roboto"/>
              <a:buChar char="●"/>
            </a:pPr>
            <a:r>
              <a:rPr lang="it" sz="1900" dirty="0">
                <a:latin typeface="Roboto"/>
                <a:ea typeface="Roboto"/>
                <a:cs typeface="Roboto"/>
                <a:sym typeface="Roboto"/>
              </a:rPr>
              <a:t>The others nodes cooperate analysing the traffic to trace the </a:t>
            </a:r>
            <a:r>
              <a:rPr lang="it" sz="1900" b="1" dirty="0">
                <a:latin typeface="Roboto"/>
                <a:ea typeface="Roboto"/>
                <a:cs typeface="Roboto"/>
                <a:sym typeface="Roboto"/>
              </a:rPr>
              <a:t>victime traffic tree</a:t>
            </a:r>
            <a:r>
              <a:rPr lang="it" sz="1900" dirty="0">
                <a:latin typeface="Roboto"/>
                <a:ea typeface="Roboto"/>
                <a:cs typeface="Roboto"/>
                <a:sym typeface="Roboto"/>
              </a:rPr>
              <a:t>.</a:t>
            </a:r>
            <a:endParaRPr sz="1900" dirty="0">
              <a:latin typeface="Roboto"/>
              <a:ea typeface="Roboto"/>
              <a:cs typeface="Roboto"/>
              <a:sym typeface="Roboto"/>
            </a:endParaRPr>
          </a:p>
          <a:p>
            <a:pPr marL="0" lvl="0" indent="0" rtl="0">
              <a:spcBef>
                <a:spcPts val="0"/>
              </a:spcBef>
              <a:spcAft>
                <a:spcPts val="0"/>
              </a:spcAft>
              <a:buNone/>
            </a:pPr>
            <a:endParaRPr sz="1900" dirty="0">
              <a:latin typeface="Roboto"/>
              <a:ea typeface="Roboto"/>
              <a:cs typeface="Roboto"/>
              <a:sym typeface="Roboto"/>
            </a:endParaRPr>
          </a:p>
          <a:p>
            <a:pPr marL="457200" lvl="0" indent="-342900">
              <a:spcBef>
                <a:spcPts val="0"/>
              </a:spcBef>
              <a:spcAft>
                <a:spcPts val="0"/>
              </a:spcAft>
              <a:buSzPts val="1800"/>
              <a:buFont typeface="Roboto"/>
              <a:buChar char="●"/>
            </a:pPr>
            <a:r>
              <a:rPr lang="it" sz="1900" dirty="0">
                <a:latin typeface="Roboto"/>
                <a:ea typeface="Roboto"/>
                <a:cs typeface="Roboto"/>
                <a:sym typeface="Roboto"/>
              </a:rPr>
              <a:t>DefCOM has the problem of falsely reporting DDOS attacks, if a malicious user report a </a:t>
            </a:r>
            <a:r>
              <a:rPr lang="it" sz="1900" b="1" dirty="0">
                <a:latin typeface="Roboto"/>
                <a:ea typeface="Roboto"/>
                <a:cs typeface="Roboto"/>
                <a:sym typeface="Roboto"/>
              </a:rPr>
              <a:t>false attack</a:t>
            </a:r>
            <a:r>
              <a:rPr lang="it" sz="1900" dirty="0">
                <a:latin typeface="Roboto"/>
                <a:ea typeface="Roboto"/>
                <a:cs typeface="Roboto"/>
                <a:sym typeface="Roboto"/>
              </a:rPr>
              <a:t> the system will decrease the traffic rate limit. This problem is solved by signing the messages.</a:t>
            </a:r>
            <a:endParaRPr sz="1900"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367</TotalTime>
  <Words>2739</Words>
  <Application>Microsoft Macintosh PowerPoint</Application>
  <PresentationFormat>On-screen Show (16:9)</PresentationFormat>
  <Paragraphs>286</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Roboto</vt:lpstr>
      <vt:lpstr>Arial</vt:lpstr>
      <vt:lpstr>Material</vt:lpstr>
      <vt:lpstr>DDOS Attack</vt:lpstr>
      <vt:lpstr>Introduction</vt:lpstr>
      <vt:lpstr>DDOS: Problem</vt:lpstr>
      <vt:lpstr>DDOS: Solution </vt:lpstr>
      <vt:lpstr>DDOS: Current Defence Paradigm</vt:lpstr>
      <vt:lpstr>DDOS: New Defence Paradigm</vt:lpstr>
      <vt:lpstr>Distributed framework for DDOS defence</vt:lpstr>
      <vt:lpstr>DefCOM</vt:lpstr>
      <vt:lpstr>DefCOM: Traffic Tree Discovery</vt:lpstr>
      <vt:lpstr>DefCOM: Distributed Rate Limiting</vt:lpstr>
      <vt:lpstr>DefCOM: Differentiated Service for Legitimate Traffic</vt:lpstr>
      <vt:lpstr>DefCOM: Framework Security</vt:lpstr>
      <vt:lpstr>FireCol</vt:lpstr>
      <vt:lpstr>FireCol Architecture: Ring-Based Protection 1</vt:lpstr>
      <vt:lpstr>FireCol Architecture: Ring-Based Protection 2</vt:lpstr>
      <vt:lpstr>FireCol: Attack Detection Algorithms</vt:lpstr>
      <vt:lpstr>FireCol: Mitigation</vt:lpstr>
      <vt:lpstr>FireCon: Evaluation 1</vt:lpstr>
      <vt:lpstr>FireCon: Evaluation 2</vt:lpstr>
      <vt:lpstr>Conclusion</vt:lpstr>
      <vt:lpstr>Thanks for the attention!</vt:lpstr>
      <vt:lpstr>FireCol Architecture: Subscription Protocol 1</vt:lpstr>
      <vt:lpstr>FireCol Architecture: Subscription Protocol 2</vt:lpstr>
      <vt:lpstr>FireCol Architecture: Multiple Customers</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DDOS Attack</dc:title>
  <cp:lastModifiedBy>Nicola Sebastianelli</cp:lastModifiedBy>
  <cp:revision>24</cp:revision>
  <dcterms:modified xsi:type="dcterms:W3CDTF">2018-03-14T23:33:58Z</dcterms:modified>
</cp:coreProperties>
</file>